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310" r:id="rId5"/>
    <p:sldId id="305" r:id="rId6"/>
    <p:sldId id="276" r:id="rId7"/>
    <p:sldId id="274" r:id="rId8"/>
    <p:sldId id="286" r:id="rId9"/>
    <p:sldId id="279" r:id="rId10"/>
    <p:sldId id="311" r:id="rId11"/>
    <p:sldId id="312" r:id="rId12"/>
    <p:sldId id="313" r:id="rId13"/>
    <p:sldId id="314" r:id="rId14"/>
    <p:sldId id="315" r:id="rId15"/>
    <p:sldId id="309"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5359" autoAdjust="0"/>
  </p:normalViewPr>
  <p:slideViewPr>
    <p:cSldViewPr snapToGrid="0">
      <p:cViewPr varScale="1">
        <p:scale>
          <a:sx n="70" d="100"/>
          <a:sy n="70" d="100"/>
        </p:scale>
        <p:origin x="1166" y="58"/>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11/30/2024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11/30/2024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Total Leads Collected:</a:t>
            </a:r>
          </a:p>
          <a:p>
            <a:r>
              <a:rPr lang="en-US" dirty="0"/>
              <a:t>We collected data from 41,701 leads, which includes:</a:t>
            </a:r>
          </a:p>
          <a:p>
            <a:endParaRPr lang="en-US" dirty="0"/>
          </a:p>
          <a:p>
            <a:r>
              <a:rPr lang="en-US" dirty="0"/>
              <a:t>Attendance Records: Data on who attended and who didn’t.</a:t>
            </a:r>
          </a:p>
          <a:p>
            <a:endParaRPr lang="en-US" dirty="0"/>
          </a:p>
          <a:p>
            <a:r>
              <a:rPr lang="en-US" dirty="0"/>
              <a:t>Registration Times: Analyzing when leads registered gives insights into </a:t>
            </a:r>
          </a:p>
          <a:p>
            <a:r>
              <a:rPr lang="en-US" dirty="0"/>
              <a:t>effective promotional timing.</a:t>
            </a:r>
          </a:p>
          <a:p>
            <a:endParaRPr lang="en-US" dirty="0"/>
          </a:p>
          <a:p>
            <a:r>
              <a:rPr lang="en-US" dirty="0"/>
              <a:t>Source of Origin: Helps identify which platforms or marketing channels attracted the most leads.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7358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13</a:t>
            </a:fld>
            <a:endParaRPr lang="en-US" dirty="0"/>
          </a:p>
        </p:txBody>
      </p:sp>
    </p:spTree>
    <p:extLst>
      <p:ext uri="{BB962C8B-B14F-4D97-AF65-F5344CB8AC3E}">
        <p14:creationId xmlns:p14="http://schemas.microsoft.com/office/powerpoint/2010/main" val="231828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Observation:</a:t>
            </a:r>
          </a:p>
          <a:p>
            <a:r>
              <a:rPr lang="en-US" dirty="0"/>
              <a:t>A significant portion of the leads did not attend the webinar, which raises important questions:</a:t>
            </a:r>
          </a:p>
          <a:p>
            <a:endParaRPr lang="en-US" dirty="0"/>
          </a:p>
          <a:p>
            <a:r>
              <a:rPr lang="en-US" dirty="0"/>
              <a:t>Why did they register but not attend?</a:t>
            </a:r>
          </a:p>
          <a:p>
            <a:r>
              <a:rPr lang="en-US" dirty="0"/>
              <a:t>Were there technical or scheduling issues?</a:t>
            </a:r>
          </a:p>
          <a:p>
            <a:r>
              <a:rPr lang="en-US" dirty="0"/>
              <a:t>Was there a lack of follow-up or reminders?</a:t>
            </a:r>
          </a:p>
          <a:p>
            <a:endParaRPr lang="en-US" dirty="0"/>
          </a:p>
          <a:p>
            <a:r>
              <a:rPr lang="en-US" dirty="0"/>
              <a:t>Action Points:</a:t>
            </a:r>
          </a:p>
          <a:p>
            <a:endParaRPr lang="en-US" dirty="0"/>
          </a:p>
          <a:p>
            <a:r>
              <a:rPr lang="en-US" dirty="0"/>
              <a:t>Conduct surveys or follow-ups with non-attendees to understand their reasons.</a:t>
            </a:r>
          </a:p>
          <a:p>
            <a:r>
              <a:rPr lang="en-US" dirty="0"/>
              <a:t>Improve pre-webinar communication, such as reminder emails or calendar invitations.</a:t>
            </a:r>
          </a:p>
          <a:p>
            <a:r>
              <a:rPr lang="en-US" dirty="0"/>
              <a:t>Offer on-demand recordings to engage those who missed the live session.</a:t>
            </a:r>
          </a:p>
        </p:txBody>
      </p:sp>
      <p:sp>
        <p:nvSpPr>
          <p:cNvPr id="4" name="Slide Number Placeholder 3"/>
          <p:cNvSpPr>
            <a:spLocks noGrp="1"/>
          </p:cNvSpPr>
          <p:nvPr>
            <p:ph type="sldNum" sz="quarter" idx="5"/>
          </p:nvPr>
        </p:nvSpPr>
        <p:spPr/>
        <p:txBody>
          <a:bodyPr/>
          <a:lstStyle/>
          <a:p>
            <a:fld id="{8D7D3E5B-4BED-B24C-9674-6B6454D04561}" type="slidenum">
              <a:rPr lang="en-US" smtClean="0"/>
              <a:t>5</a:t>
            </a:fld>
            <a:endParaRPr lang="en-US" dirty="0"/>
          </a:p>
        </p:txBody>
      </p:sp>
    </p:spTree>
    <p:extLst>
      <p:ext uri="{BB962C8B-B14F-4D97-AF65-F5344CB8AC3E}">
        <p14:creationId xmlns:p14="http://schemas.microsoft.com/office/powerpoint/2010/main" val="54931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Analyzing Join and Leave Times:</a:t>
            </a:r>
          </a:p>
          <a:p>
            <a:endParaRPr lang="en-US" dirty="0"/>
          </a:p>
          <a:p>
            <a:r>
              <a:rPr lang="en-US" dirty="0"/>
              <a:t>Join Times: Identify when most participants joined—this indicates the effectiveness of our webinar start time.</a:t>
            </a:r>
          </a:p>
          <a:p>
            <a:r>
              <a:rPr lang="en-US" dirty="0"/>
              <a:t>Leave Times: Pinpoint when attendees left, which helps us identify less engaging segments of the webinar.</a:t>
            </a:r>
          </a:p>
          <a:p>
            <a:r>
              <a:rPr lang="en-US" dirty="0"/>
              <a:t>Why It Matters:</a:t>
            </a:r>
          </a:p>
          <a:p>
            <a:r>
              <a:rPr lang="en-US" dirty="0"/>
              <a:t>Understanding engagement patterns helps us improve content delivery and scheduling. </a:t>
            </a:r>
          </a:p>
          <a:p>
            <a:endParaRPr lang="en-US" dirty="0"/>
          </a:p>
          <a:p>
            <a:r>
              <a:rPr lang="en-US" dirty="0"/>
              <a:t>Recommendations:</a:t>
            </a:r>
          </a:p>
          <a:p>
            <a:endParaRPr lang="en-US" dirty="0"/>
          </a:p>
          <a:p>
            <a:r>
              <a:rPr lang="en-US" dirty="0"/>
              <a:t>Adjust the webinar structure to keep the most engaging content at the beginning.</a:t>
            </a:r>
          </a:p>
          <a:p>
            <a:r>
              <a:rPr lang="en-US" dirty="0"/>
              <a:t>Introduce interactive elements like Q&amp;A or polls to maintain interest</a:t>
            </a:r>
          </a:p>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6</a:t>
            </a:fld>
            <a:endParaRPr lang="en-US" dirty="0"/>
          </a:p>
        </p:txBody>
      </p:sp>
    </p:spTree>
    <p:extLst>
      <p:ext uri="{BB962C8B-B14F-4D97-AF65-F5344CB8AC3E}">
        <p14:creationId xmlns:p14="http://schemas.microsoft.com/office/powerpoint/2010/main" val="3225628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Day of the Week:</a:t>
            </a:r>
          </a:p>
          <a:p>
            <a:endParaRPr lang="en-US" dirty="0"/>
          </a:p>
          <a:p>
            <a:r>
              <a:rPr lang="en-US" dirty="0"/>
              <a:t>Key Insight: Higher attendance on Tuesdays and weekends.</a:t>
            </a:r>
          </a:p>
          <a:p>
            <a:r>
              <a:rPr lang="en-US" dirty="0"/>
              <a:t>Reason: These days might align better with the availability of our target audience.</a:t>
            </a:r>
          </a:p>
          <a:p>
            <a:endParaRPr lang="en-US" dirty="0"/>
          </a:p>
          <a:p>
            <a:r>
              <a:rPr lang="en-US" dirty="0"/>
              <a:t>---------Recommendation:</a:t>
            </a:r>
          </a:p>
          <a:p>
            <a:endParaRPr lang="en-US" dirty="0"/>
          </a:p>
          <a:p>
            <a:r>
              <a:rPr lang="en-US" dirty="0"/>
              <a:t>Schedule future webinars on high-performing days to maximize attendance.</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1089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Hour of the Day:</a:t>
            </a:r>
          </a:p>
          <a:p>
            <a:endParaRPr lang="en-US" dirty="0"/>
          </a:p>
          <a:p>
            <a:r>
              <a:rPr lang="en-US" dirty="0"/>
              <a:t>Peak Engagement: Most active from 11 AM to 1 PM.</a:t>
            </a:r>
          </a:p>
          <a:p>
            <a:r>
              <a:rPr lang="en-US" dirty="0"/>
              <a:t>Reason: This timeframe may coincide with typical working breaks or flexible hours.</a:t>
            </a:r>
          </a:p>
          <a:p>
            <a:endParaRPr lang="en-US" dirty="0"/>
          </a:p>
          <a:p>
            <a:r>
              <a:rPr lang="en-US" dirty="0"/>
              <a:t>---------Recommendation:</a:t>
            </a:r>
          </a:p>
          <a:p>
            <a:endParaRPr lang="en-US" dirty="0"/>
          </a:p>
          <a:p>
            <a:r>
              <a:rPr lang="en-US" dirty="0"/>
              <a:t>Schedule webinars during these peak hours.</a:t>
            </a:r>
          </a:p>
          <a:p>
            <a:r>
              <a:rPr lang="en-US" dirty="0"/>
              <a:t>Consider time-zone differences if targeting a global audience.</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277851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Insights:</a:t>
            </a:r>
          </a:p>
          <a:p>
            <a:endParaRPr lang="en-US" dirty="0"/>
          </a:p>
          <a:p>
            <a:r>
              <a:rPr lang="en-US" dirty="0"/>
              <a:t>Lead generation fluctuates across different months, indicating varying levels of audience interest and campaign effectiveness.</a:t>
            </a:r>
          </a:p>
          <a:p>
            <a:endParaRPr lang="en-US" dirty="0"/>
          </a:p>
          <a:p>
            <a:r>
              <a:rPr lang="en-US" dirty="0"/>
              <a:t>-----------Reasons for Variability:</a:t>
            </a:r>
          </a:p>
          <a:p>
            <a:r>
              <a:rPr lang="en-US" dirty="0"/>
              <a:t>Seasonal factors or holidays.</a:t>
            </a:r>
          </a:p>
          <a:p>
            <a:r>
              <a:rPr lang="en-US" dirty="0"/>
              <a:t>Different marketing efforts or promotional campaigns.</a:t>
            </a:r>
          </a:p>
          <a:p>
            <a:r>
              <a:rPr lang="en-US" dirty="0"/>
              <a:t>Changes in webinar topics or guest speakers.</a:t>
            </a:r>
          </a:p>
          <a:p>
            <a:endParaRPr lang="en-US" dirty="0"/>
          </a:p>
          <a:p>
            <a:r>
              <a:rPr lang="en-US" dirty="0"/>
              <a:t>----------------Action Plan:</a:t>
            </a:r>
          </a:p>
          <a:p>
            <a:endParaRPr lang="en-US" dirty="0"/>
          </a:p>
          <a:p>
            <a:r>
              <a:rPr lang="en-US" dirty="0"/>
              <a:t>Track monthly trends to identify the most successful periods.</a:t>
            </a:r>
          </a:p>
          <a:p>
            <a:r>
              <a:rPr lang="en-US" dirty="0"/>
              <a:t>Align important webinars with peak months.</a:t>
            </a:r>
          </a:p>
          <a:p>
            <a:r>
              <a:rPr lang="en-US" dirty="0"/>
              <a:t>Strengthen promotional efforts during low-performing months.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33508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High-Performing Sources:</a:t>
            </a:r>
          </a:p>
          <a:p>
            <a:endParaRPr lang="en-US" dirty="0"/>
          </a:p>
          <a:p>
            <a:r>
              <a:rPr lang="en-US" dirty="0"/>
              <a:t>Platforms or channels that generated the most leads and highest attendance rates.</a:t>
            </a:r>
          </a:p>
          <a:p>
            <a:r>
              <a:rPr lang="en-US" dirty="0"/>
              <a:t>Importance: Indicates where our target audience is most active.</a:t>
            </a:r>
          </a:p>
          <a:p>
            <a:r>
              <a:rPr lang="en-US" dirty="0"/>
              <a:t>----------------Low-Performing Sources:</a:t>
            </a:r>
          </a:p>
          <a:p>
            <a:endParaRPr lang="en-US" dirty="0"/>
          </a:p>
          <a:p>
            <a:r>
              <a:rPr lang="en-US" dirty="0"/>
              <a:t>Channels with lower conversion or attendance rates.</a:t>
            </a:r>
          </a:p>
          <a:p>
            <a:r>
              <a:rPr lang="en-US" dirty="0"/>
              <a:t>--------Possible Causes:</a:t>
            </a:r>
          </a:p>
          <a:p>
            <a:endParaRPr lang="en-US" dirty="0"/>
          </a:p>
          <a:p>
            <a:r>
              <a:rPr lang="en-US" dirty="0"/>
              <a:t>Poor targeting or messaging.</a:t>
            </a:r>
          </a:p>
          <a:p>
            <a:r>
              <a:rPr lang="en-US" dirty="0"/>
              <a:t>Insufficient promotion on these platforms.</a:t>
            </a:r>
          </a:p>
          <a:p>
            <a:endParaRPr lang="en-US" dirty="0"/>
          </a:p>
          <a:p>
            <a:r>
              <a:rPr lang="en-US" dirty="0"/>
              <a:t>------------------Recommendations:</a:t>
            </a:r>
          </a:p>
          <a:p>
            <a:endParaRPr lang="en-US" dirty="0"/>
          </a:p>
          <a:p>
            <a:r>
              <a:rPr lang="en-US" dirty="0"/>
              <a:t>Invest in High-Performing Channels: Increase budget allocation and refine strategies for these platforms.</a:t>
            </a:r>
          </a:p>
          <a:p>
            <a:endParaRPr lang="en-US" dirty="0"/>
          </a:p>
          <a:p>
            <a:r>
              <a:rPr lang="en-US" dirty="0"/>
              <a:t>Improve Underperforming Channels: Adjust targeting, enhance messaging, and follow up more effectively.</a:t>
            </a:r>
          </a:p>
          <a:p>
            <a:endParaRPr lang="en-US" dirty="0"/>
          </a:p>
          <a:p>
            <a:r>
              <a:rPr lang="en-US" dirty="0"/>
              <a:t>Test New Approaches: Experiment with different types of content or promotions.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39182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49644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Attendance Patterns: Understanding the most active days and times allows us to optimize scheduling.</a:t>
            </a:r>
          </a:p>
          <a:p>
            <a:endParaRPr lang="en-US" dirty="0"/>
          </a:p>
          <a:p>
            <a:r>
              <a:rPr lang="en-US" dirty="0"/>
              <a:t>Monthly Trends: Fluctuations highlight the need for strategic timing and consistent promotion.</a:t>
            </a:r>
          </a:p>
          <a:p>
            <a:endParaRPr lang="en-US" dirty="0"/>
          </a:p>
          <a:p>
            <a:r>
              <a:rPr lang="en-US" dirty="0"/>
              <a:t>Lead Source Effectiveness: Identifies where to focus efforts and resources for maximum impact.</a:t>
            </a:r>
          </a:p>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12</a:t>
            </a:fld>
            <a:endParaRPr lang="en-US" dirty="0"/>
          </a:p>
        </p:txBody>
      </p:sp>
    </p:spTree>
    <p:extLst>
      <p:ext uri="{BB962C8B-B14F-4D97-AF65-F5344CB8AC3E}">
        <p14:creationId xmlns:p14="http://schemas.microsoft.com/office/powerpoint/2010/main" val="312839471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7" y="1399032"/>
            <a:ext cx="6757416" cy="3427502"/>
          </a:xfrm>
        </p:spPr>
        <p:txBody>
          <a:bodyPr lIns="0" tIns="0" rIns="0" bIns="0" anchor="t">
            <a:noAutofit/>
          </a:bodyPr>
          <a:lstStyle>
            <a:lvl1pPr algn="l">
              <a:defRPr sz="4500" cap="all" baseline="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816768" y="417444"/>
            <a:ext cx="7414940" cy="883258"/>
          </a:xfrm>
        </p:spPr>
        <p:txBody>
          <a:bodyPr lIns="0" tIns="0" rIns="0" bIns="182880" anchor="b">
            <a:noAutofit/>
          </a:bodyPr>
          <a:lstStyle>
            <a:lvl1pPr marL="0" indent="0" algn="l">
              <a:lnSpc>
                <a:spcPct val="100000"/>
              </a:lnSpc>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392" y="1837944"/>
            <a:ext cx="3941064" cy="4270248"/>
          </a:xfrm>
        </p:spPr>
        <p:txBody>
          <a:bodyPr lIns="91440" tIns="45720" rIns="91440" bIns="45720">
            <a:noAutofit/>
          </a:bodyPr>
          <a:lstStyle>
            <a:lvl1pPr>
              <a:lnSpc>
                <a:spcPct val="120000"/>
              </a:lnSpc>
              <a:spcBef>
                <a:spcPts val="0"/>
              </a:spcBef>
              <a:spcAft>
                <a:spcPts val="600"/>
              </a:spcAft>
              <a:defRPr sz="1800" b="1" cap="all" baseline="0">
                <a:latin typeface="+mn-lt"/>
              </a:defRPr>
            </a:lvl1pPr>
            <a:lvl2pPr marL="283464" indent="-285750">
              <a:lnSpc>
                <a:spcPct val="120000"/>
              </a:lnSpc>
              <a:spcBef>
                <a:spcPts val="0"/>
              </a:spcBef>
              <a:spcAft>
                <a:spcPts val="600"/>
              </a:spcAft>
              <a:buFont typeface="Arial" panose="020B0604020202020204" pitchFamily="34" charset="0"/>
              <a:buChar char="•"/>
              <a:defRPr sz="1800">
                <a:latin typeface="+mn-lt"/>
              </a:defRPr>
            </a:lvl2pPr>
            <a:lvl3pPr marL="54864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7731A911-7B7E-249D-2D6A-132D4B395A3C}"/>
              </a:ext>
            </a:extLst>
          </p:cNvPr>
          <p:cNvSpPr>
            <a:spLocks noGrp="1"/>
          </p:cNvSpPr>
          <p:nvPr>
            <p:ph sz="half" idx="12"/>
          </p:nvPr>
        </p:nvSpPr>
        <p:spPr>
          <a:xfrm>
            <a:off x="5614416" y="1837944"/>
            <a:ext cx="5358384" cy="4270248"/>
          </a:xfrm>
        </p:spPr>
        <p:txBody>
          <a:bodyPr lIns="0" tIns="0" rIns="0" bIns="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2632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5987AE2-5803-BA29-C76B-C9FA864D3F00}"/>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8540B3-3734-5A53-D7E0-D89871A3711C}"/>
              </a:ext>
            </a:extLst>
          </p:cNvPr>
          <p:cNvSpPr>
            <a:spLocks noGrp="1"/>
          </p:cNvSpPr>
          <p:nvPr>
            <p:ph type="title" hasCustomPrompt="1"/>
          </p:nvPr>
        </p:nvSpPr>
        <p:spPr>
          <a:xfrm>
            <a:off x="850392" y="182880"/>
            <a:ext cx="10085832" cy="1307592"/>
          </a:xfrm>
        </p:spPr>
        <p:txBody>
          <a:bodyPr anchor="b">
            <a:noAutofit/>
          </a:bodyPr>
          <a:lstStyle>
            <a:lvl1pPr algn="l">
              <a:defRPr sz="3200" baseline="0"/>
            </a:lvl1pPr>
          </a:lstStyle>
          <a:p>
            <a:r>
              <a:rPr lang="en-US" dirty="0"/>
              <a:t>CLICK TO EDIT MASTER TITLE</a:t>
            </a:r>
          </a:p>
        </p:txBody>
      </p:sp>
      <p:sp>
        <p:nvSpPr>
          <p:cNvPr id="5" name="Content Placeholder 3">
            <a:extLst>
              <a:ext uri="{FF2B5EF4-FFF2-40B4-BE49-F238E27FC236}">
                <a16:creationId xmlns:a16="http://schemas.microsoft.com/office/drawing/2014/main" id="{7E6B22B6-D5E7-7C52-B588-374568C8DD6C}"/>
              </a:ext>
            </a:extLst>
          </p:cNvPr>
          <p:cNvSpPr>
            <a:spLocks noGrp="1"/>
          </p:cNvSpPr>
          <p:nvPr>
            <p:ph sz="half" idx="2"/>
          </p:nvPr>
        </p:nvSpPr>
        <p:spPr>
          <a:xfrm>
            <a:off x="850392" y="1911096"/>
            <a:ext cx="4837176" cy="2898648"/>
          </a:xfrm>
        </p:spPr>
        <p:txBody>
          <a:bodyPr lIns="0" tIns="0" rIns="0" bIns="0">
            <a:noAutofit/>
          </a:bodyPr>
          <a:lstStyle>
            <a:lvl1pPr>
              <a:lnSpc>
                <a:spcPct val="120000"/>
              </a:lnSpc>
              <a:spcBef>
                <a:spcPts val="0"/>
              </a:spcBef>
              <a:spcAft>
                <a:spcPts val="1200"/>
              </a:spcAft>
              <a:defRPr sz="1800" cap="none" baseline="0">
                <a:latin typeface="+mn-lt"/>
              </a:defRPr>
            </a:lvl1pPr>
            <a:lvl2pPr marL="283464" indent="-285750">
              <a:lnSpc>
                <a:spcPct val="120000"/>
              </a:lnSpc>
              <a:spcBef>
                <a:spcPts val="0"/>
              </a:spcBef>
              <a:spcAft>
                <a:spcPts val="600"/>
              </a:spcAft>
              <a:buFont typeface="Arial" panose="020B0604020202020204" pitchFamily="34" charset="0"/>
              <a:buChar char="•"/>
              <a:defRPr sz="1800">
                <a:latin typeface="+mn-lt"/>
              </a:defRPr>
            </a:lvl2pPr>
            <a:lvl3pPr marL="54864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BCDBC7A5-FE31-E809-7729-4AFA9CFD0DEB}"/>
              </a:ext>
            </a:extLst>
          </p:cNvPr>
          <p:cNvSpPr>
            <a:spLocks noGrp="1"/>
          </p:cNvSpPr>
          <p:nvPr>
            <p:ph sz="half" idx="36"/>
          </p:nvPr>
        </p:nvSpPr>
        <p:spPr>
          <a:xfrm>
            <a:off x="6812280" y="1911096"/>
            <a:ext cx="4453128" cy="1911096"/>
          </a:xfrm>
        </p:spPr>
        <p:txBody>
          <a:bodyPr lIns="0" tIns="0" rIns="0" bIns="0">
            <a:noAutofit/>
          </a:bodyPr>
          <a:lstStyle>
            <a:lvl1pPr marL="285750" indent="-285750">
              <a:lnSpc>
                <a:spcPct val="120000"/>
              </a:lnSpc>
              <a:spcBef>
                <a:spcPts val="0"/>
              </a:spcBef>
              <a:spcAft>
                <a:spcPts val="1200"/>
              </a:spcAft>
              <a:buFont typeface="Arial" panose="020B0604020202020204" pitchFamily="34" charset="0"/>
              <a:buChar char="•"/>
              <a:defRPr sz="1800" cap="none" baseline="0">
                <a:latin typeface="+mn-lt"/>
              </a:defRPr>
            </a:lvl1pPr>
            <a:lvl2pPr marL="548640" indent="-285750">
              <a:lnSpc>
                <a:spcPct val="120000"/>
              </a:lnSpc>
              <a:spcBef>
                <a:spcPts val="0"/>
              </a:spcBef>
              <a:spcAft>
                <a:spcPts val="600"/>
              </a:spcAft>
              <a:buFont typeface="Arial" panose="020B0604020202020204" pitchFamily="34" charset="0"/>
              <a:buChar char="•"/>
              <a:defRPr sz="1800">
                <a:latin typeface="+mn-lt"/>
              </a:defRPr>
            </a:lvl2pPr>
            <a:lvl3pPr marL="82296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6812280" y="4242816"/>
            <a:ext cx="4123944" cy="2615184"/>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6" name="Freeform 12">
            <a:extLst>
              <a:ext uri="{FF2B5EF4-FFF2-40B4-BE49-F238E27FC236}">
                <a16:creationId xmlns:a16="http://schemas.microsoft.com/office/drawing/2014/main" id="{82C1C4E7-A67E-5E90-3669-D2982C30E4FC}"/>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2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4078224"/>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1" y="640080"/>
            <a:ext cx="5029200" cy="2157984"/>
          </a:xfrm>
        </p:spPr>
        <p:txBody>
          <a:bodyPr lIns="0" tIns="0" rIns="0" bIns="0" anchor="b">
            <a:noAutofit/>
          </a:bodyPr>
          <a:lstStyle>
            <a:lvl1pPr>
              <a:defRPr sz="32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127248"/>
            <a:ext cx="4834517" cy="3108960"/>
          </a:xfrm>
        </p:spPr>
        <p:txBody>
          <a:bodyPr lIns="0" tIns="0" rIns="0" bIns="0">
            <a:noAutofit/>
          </a:bodyPr>
          <a:lstStyle>
            <a:lvl1pPr marL="0" indent="0">
              <a:lnSpc>
                <a:spcPct val="120000"/>
              </a:lnSpc>
              <a:spcBef>
                <a:spcPts val="0"/>
              </a:spcBef>
              <a:spcAft>
                <a:spcPts val="1200"/>
              </a:spcAft>
              <a:buNone/>
              <a:defRPr sz="1800" cap="none"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4" name="Rectangle 3">
            <a:extLst>
              <a:ext uri="{FF2B5EF4-FFF2-40B4-BE49-F238E27FC236}">
                <a16:creationId xmlns:a16="http://schemas.microsoft.com/office/drawing/2014/main" id="{6D80952A-DC24-8DFB-F8E3-1AAC5A9D5F6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ooter Placeholder 1">
            <a:extLst>
              <a:ext uri="{FF2B5EF4-FFF2-40B4-BE49-F238E27FC236}">
                <a16:creationId xmlns:a16="http://schemas.microsoft.com/office/drawing/2014/main" id="{21A89689-0612-8B49-DF4A-1864B8558C5C}"/>
              </a:ext>
            </a:extLst>
          </p:cNvPr>
          <p:cNvSpPr>
            <a:spLocks noGrp="1"/>
          </p:cNvSpPr>
          <p:nvPr>
            <p:ph type="ftr" sz="quarter" idx="12"/>
          </p:nvPr>
        </p:nvSpPr>
        <p:spPr>
          <a:xfrm rot="16200000">
            <a:off x="8854442" y="2953511"/>
            <a:ext cx="6291068" cy="384048"/>
          </a:xfrm>
        </p:spPr>
        <p:txBody>
          <a:bodyPr/>
          <a:lstStyle/>
          <a:p>
            <a:r>
              <a:rPr lang="en-US" dirty="0"/>
              <a:t>Presentation Title</a:t>
            </a:r>
          </a:p>
        </p:txBody>
      </p:sp>
      <p:sp>
        <p:nvSpPr>
          <p:cNvPr id="13" name="Slide Number Placeholder 4">
            <a:extLst>
              <a:ext uri="{FF2B5EF4-FFF2-40B4-BE49-F238E27FC236}">
                <a16:creationId xmlns:a16="http://schemas.microsoft.com/office/drawing/2014/main" id="{2FE54DA2-6D33-7833-E646-95347EF8B9AD}"/>
              </a:ext>
            </a:extLst>
          </p:cNvPr>
          <p:cNvSpPr>
            <a:spLocks noGrp="1"/>
          </p:cNvSpPr>
          <p:nvPr>
            <p:ph type="sldNum" sz="quarter" idx="13"/>
          </p:nvPr>
        </p:nvSpPr>
        <p:spPr>
          <a:xfrm rot="16200000">
            <a:off x="11716512" y="6382510"/>
            <a:ext cx="566928" cy="384048"/>
          </a:xfrm>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003179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53712" cy="2432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6693408" y="640080"/>
            <a:ext cx="5093208" cy="2189223"/>
          </a:xfrm>
        </p:spPr>
        <p:txBody>
          <a:bodyPr lIns="0" tIns="0" rIns="0" bIns="0" anchor="b">
            <a:noAutofit/>
          </a:bodyPr>
          <a:lstStyle>
            <a:lvl1pPr>
              <a:defRPr sz="3200" baseline="0">
                <a:solidFill>
                  <a:schemeClr val="tx1"/>
                </a:solidFill>
              </a:defRPr>
            </a:lvl1pPr>
          </a:lstStyle>
          <a:p>
            <a:r>
              <a:rPr lang="en-US" dirty="0"/>
              <a:t>CLICK TO EDIT MASTER TITLE STYLE</a:t>
            </a:r>
          </a:p>
        </p:txBody>
      </p:sp>
      <p:sp>
        <p:nvSpPr>
          <p:cNvPr id="6" name="Picture Placeholder 5">
            <a:extLst>
              <a:ext uri="{FF2B5EF4-FFF2-40B4-BE49-F238E27FC236}">
                <a16:creationId xmlns:a16="http://schemas.microsoft.com/office/drawing/2014/main" id="{5FBA0098-0696-799B-78DA-DBE833190D57}"/>
              </a:ext>
            </a:extLst>
          </p:cNvPr>
          <p:cNvSpPr>
            <a:spLocks noGrp="1"/>
          </p:cNvSpPr>
          <p:nvPr>
            <p:ph type="pic" sz="quarter" idx="11"/>
          </p:nvPr>
        </p:nvSpPr>
        <p:spPr>
          <a:xfrm>
            <a:off x="832104" y="640080"/>
            <a:ext cx="4727448" cy="5559552"/>
          </a:xfrm>
          <a:custGeom>
            <a:avLst/>
            <a:gdLst>
              <a:gd name="connsiteX0" fmla="*/ 0 w 4727448"/>
              <a:gd name="connsiteY0" fmla="*/ 0 h 5559552"/>
              <a:gd name="connsiteX1" fmla="*/ 4727448 w 4727448"/>
              <a:gd name="connsiteY1" fmla="*/ 0 h 5559552"/>
              <a:gd name="connsiteX2" fmla="*/ 4727448 w 4727448"/>
              <a:gd name="connsiteY2" fmla="*/ 2500529 h 5559552"/>
              <a:gd name="connsiteX3" fmla="*/ 4596278 w 4727448"/>
              <a:gd name="connsiteY3" fmla="*/ 2513752 h 5559552"/>
              <a:gd name="connsiteX4" fmla="*/ 4071308 w 4727448"/>
              <a:gd name="connsiteY4" fmla="*/ 3157867 h 5559552"/>
              <a:gd name="connsiteX5" fmla="*/ 4596278 w 4727448"/>
              <a:gd name="connsiteY5" fmla="*/ 3801983 h 5559552"/>
              <a:gd name="connsiteX6" fmla="*/ 4727448 w 4727448"/>
              <a:gd name="connsiteY6" fmla="*/ 3815206 h 5559552"/>
              <a:gd name="connsiteX7" fmla="*/ 4727448 w 4727448"/>
              <a:gd name="connsiteY7" fmla="*/ 5559552 h 5559552"/>
              <a:gd name="connsiteX8" fmla="*/ 0 w 4727448"/>
              <a:gd name="connsiteY8" fmla="*/ 5559552 h 555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7448" h="5559552">
                <a:moveTo>
                  <a:pt x="0" y="0"/>
                </a:moveTo>
                <a:lnTo>
                  <a:pt x="4727448" y="0"/>
                </a:lnTo>
                <a:lnTo>
                  <a:pt x="4727448" y="2500529"/>
                </a:lnTo>
                <a:lnTo>
                  <a:pt x="4596278" y="2513752"/>
                </a:lnTo>
                <a:cubicBezTo>
                  <a:pt x="4296678" y="2575059"/>
                  <a:pt x="4071308" y="2840144"/>
                  <a:pt x="4071308" y="3157867"/>
                </a:cubicBezTo>
                <a:cubicBezTo>
                  <a:pt x="4071308" y="3475590"/>
                  <a:pt x="4296678" y="3740676"/>
                  <a:pt x="4596278" y="3801983"/>
                </a:cubicBezTo>
                <a:lnTo>
                  <a:pt x="4727448" y="3815206"/>
                </a:lnTo>
                <a:lnTo>
                  <a:pt x="4727448" y="5559552"/>
                </a:lnTo>
                <a:lnTo>
                  <a:pt x="0" y="5559552"/>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93408" y="3145536"/>
            <a:ext cx="4306824" cy="2313432"/>
          </a:xfrm>
        </p:spPr>
        <p:txBody>
          <a:bodyPr lIns="0" tIns="0" rIns="0" bIns="0">
            <a:noAutofit/>
          </a:bodyPr>
          <a:lstStyle>
            <a:lvl1pPr marL="0" indent="0">
              <a:lnSpc>
                <a:spcPct val="120000"/>
              </a:lnSpc>
              <a:spcBef>
                <a:spcPts val="0"/>
              </a:spcBef>
              <a:spcAft>
                <a:spcPts val="1200"/>
              </a:spcAft>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Oval 6">
            <a:extLst>
              <a:ext uri="{FF2B5EF4-FFF2-40B4-BE49-F238E27FC236}">
                <a16:creationId xmlns:a16="http://schemas.microsoft.com/office/drawing/2014/main" id="{9AF214F5-1EBC-DA96-F275-05A0133562D0}"/>
              </a:ext>
            </a:extLst>
          </p:cNvPr>
          <p:cNvSpPr/>
          <p:nvPr userDrawn="1"/>
        </p:nvSpPr>
        <p:spPr>
          <a:xfrm>
            <a:off x="4903412" y="3140474"/>
            <a:ext cx="1314946" cy="1314946"/>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ubtitle, and image">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3" y="1106424"/>
            <a:ext cx="6839712" cy="1746504"/>
          </a:xfrm>
        </p:spPr>
        <p:txBody>
          <a:bodyPr lIns="0" tIns="0" rIns="0" bIns="0" anchor="b">
            <a:noAutofit/>
          </a:bodyPr>
          <a:lstStyle>
            <a:lvl1pPr>
              <a:defRPr sz="32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0392" y="3236976"/>
            <a:ext cx="5248656" cy="2660904"/>
          </a:xfrm>
        </p:spPr>
        <p:txBody>
          <a:bodyPr lIns="0" tIns="0" rIns="0" bIns="0">
            <a:noAutofit/>
          </a:bodyPr>
          <a:lstStyle>
            <a:lvl1pPr marL="0" indent="0">
              <a:lnSpc>
                <a:spcPct val="120000"/>
              </a:lnSpc>
              <a:spcBef>
                <a:spcPts val="0"/>
              </a:spcBef>
              <a:spcAft>
                <a:spcPts val="1200"/>
              </a:spcAft>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680960" y="804672"/>
            <a:ext cx="3475649" cy="5248656"/>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nd subtitle">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6693408" y="1325880"/>
            <a:ext cx="5093208" cy="2816352"/>
          </a:xfrm>
        </p:spPr>
        <p:txBody>
          <a:bodyPr lIns="0" tIns="0" rIns="0" bIns="0" anchor="b">
            <a:noAutofit/>
          </a:bodyPr>
          <a:lstStyle>
            <a:lvl1pPr>
              <a:defRPr sz="32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p:nvPr>
        </p:nvSpPr>
        <p:spPr>
          <a:xfrm>
            <a:off x="6693408" y="4462272"/>
            <a:ext cx="3995928" cy="1956816"/>
          </a:xfrm>
        </p:spPr>
        <p:txBody>
          <a:bodyPr lIns="0" tIns="0" rIns="0" bIns="0">
            <a:noAutofit/>
          </a:bodyPr>
          <a:lstStyle>
            <a:lvl1pPr marL="0" indent="0" algn="l">
              <a:lnSpc>
                <a:spcPct val="120000"/>
              </a:lnSpc>
              <a:spcBef>
                <a:spcPts val="0"/>
              </a:spcBef>
              <a:spcAft>
                <a:spcPts val="1200"/>
              </a:spcAft>
              <a:buNone/>
              <a:defRPr sz="1800" cap="none"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Rectangle 1">
            <a:extLst>
              <a:ext uri="{FF2B5EF4-FFF2-40B4-BE49-F238E27FC236}">
                <a16:creationId xmlns:a16="http://schemas.microsoft.com/office/drawing/2014/main" id="{7FD6A538-39F8-D45E-F4C1-38779C640BB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14"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4410512"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5" name="Picture 14"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l="-406" r="17667" b="23487"/>
          <a:stretch/>
        </p:blipFill>
        <p:spPr>
          <a:xfrm>
            <a:off x="4124294" y="2125402"/>
            <a:ext cx="767806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850392" y="420624"/>
            <a:ext cx="10954512" cy="1463040"/>
          </a:xfrm>
        </p:spPr>
        <p:txBody>
          <a:bodyPr lIns="0" tIns="0" rIns="0" bIns="0" anchor="b">
            <a:noAutofit/>
          </a:bodyPr>
          <a:lstStyle>
            <a:lvl1pPr>
              <a:lnSpc>
                <a:spcPct val="100000"/>
              </a:lnSpc>
              <a:defRPr sz="3200" b="0" i="0" spc="600" baseline="0">
                <a:latin typeface="+mj-lt"/>
              </a:defRPr>
            </a:lvl1pPr>
          </a:lstStyle>
          <a:p>
            <a:r>
              <a:rPr lang="en-US" dirty="0"/>
              <a:t>CLICK TO EDIT MASTER TITLE STYLE</a:t>
            </a:r>
          </a:p>
        </p:txBody>
      </p:sp>
      <p:sp>
        <p:nvSpPr>
          <p:cNvPr id="6" name="Text Placeholder 5">
            <a:extLst>
              <a:ext uri="{FF2B5EF4-FFF2-40B4-BE49-F238E27FC236}">
                <a16:creationId xmlns:a16="http://schemas.microsoft.com/office/drawing/2014/main" id="{1BD9CFE2-F1DE-34DA-A154-9AE903E5B7FC}"/>
              </a:ext>
            </a:extLst>
          </p:cNvPr>
          <p:cNvSpPr>
            <a:spLocks noGrp="1"/>
          </p:cNvSpPr>
          <p:nvPr>
            <p:ph type="body" sz="quarter" idx="12"/>
          </p:nvPr>
        </p:nvSpPr>
        <p:spPr>
          <a:xfrm>
            <a:off x="850899" y="2231136"/>
            <a:ext cx="4828032" cy="3566160"/>
          </a:xfrm>
        </p:spPr>
        <p:txBody>
          <a:bodyPr/>
          <a:lstStyle>
            <a:lvl1pPr marL="283464" indent="-283464">
              <a:lnSpc>
                <a:spcPct val="120000"/>
              </a:lnSpc>
              <a:spcBef>
                <a:spcPts val="0"/>
              </a:spcBef>
              <a:spcAft>
                <a:spcPts val="1200"/>
              </a:spcAft>
              <a:buFont typeface="Arial" panose="020B0604020202020204" pitchFamily="34" charset="0"/>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1D5B031-92C7-C093-2551-D07457044EAC}"/>
              </a:ext>
            </a:extLst>
          </p:cNvPr>
          <p:cNvGrpSpPr/>
          <p:nvPr userDrawn="1"/>
        </p:nvGrpSpPr>
        <p:grpSpPr>
          <a:xfrm>
            <a:off x="-1" y="-2"/>
            <a:ext cx="12191610" cy="6858001"/>
            <a:chOff x="-1" y="-2"/>
            <a:chExt cx="12191610" cy="6858001"/>
          </a:xfrm>
        </p:grpSpPr>
        <p:pic>
          <p:nvPicPr>
            <p:cNvPr id="4" name="Picture Placeholder 14" descr="White modern architecture">
              <a:extLst>
                <a:ext uri="{FF2B5EF4-FFF2-40B4-BE49-F238E27FC236}">
                  <a16:creationId xmlns:a16="http://schemas.microsoft.com/office/drawing/2014/main" id="{21A49D77-8AEF-828A-03A8-2845B710DEEA}"/>
                </a:ext>
              </a:extLst>
            </p:cNvPr>
            <p:cNvPicPr>
              <a:picLocks noChangeAspect="1"/>
            </p:cNvPicPr>
            <p:nvPr/>
          </p:nvPicPr>
          <p:blipFill rotWithShape="1">
            <a:blip r:embed="rId2" cstate="print">
              <a:grayscl/>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a:ext>
              </a:extLst>
            </a:blip>
            <a:srcRect/>
            <a:stretch/>
          </p:blipFill>
          <p:spPr>
            <a:xfrm rot="10800000">
              <a:off x="6155702" y="-2"/>
              <a:ext cx="6035907" cy="6858001"/>
            </a:xfrm>
            <a:prstGeom prst="rect">
              <a:avLst/>
            </a:prstGeom>
            <a:solidFill>
              <a:schemeClr val="accent1">
                <a:lumMod val="20000"/>
                <a:lumOff val="80000"/>
              </a:schemeClr>
            </a:solidFill>
          </p:spPr>
        </p:pic>
        <p:pic>
          <p:nvPicPr>
            <p:cNvPr id="5" name="Picture Placeholder 14" descr="White modern architecture">
              <a:extLst>
                <a:ext uri="{FF2B5EF4-FFF2-40B4-BE49-F238E27FC236}">
                  <a16:creationId xmlns:a16="http://schemas.microsoft.com/office/drawing/2014/main" id="{206EA98F-16E6-C607-6268-D08FD83B704F}"/>
                </a:ext>
              </a:extLst>
            </p:cNvPr>
            <p:cNvPicPr>
              <a:picLocks noChangeAspect="1"/>
            </p:cNvPicPr>
            <p:nvPr/>
          </p:nvPicPr>
          <p:blipFill rotWithShape="1">
            <a:blip r:embed="rId2" cstate="print">
              <a:grayscl/>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a:ext>
              </a:extLst>
            </a:blip>
            <a:srcRect/>
            <a:stretch/>
          </p:blipFill>
          <p:spPr>
            <a:xfrm rot="10800000">
              <a:off x="-1" y="-2"/>
              <a:ext cx="6035907" cy="6858001"/>
            </a:xfrm>
            <a:prstGeom prst="rect">
              <a:avLst/>
            </a:prstGeom>
            <a:solidFill>
              <a:schemeClr val="accent1">
                <a:lumMod val="20000"/>
                <a:lumOff val="80000"/>
              </a:schemeClr>
            </a:solidFill>
          </p:spPr>
        </p:pic>
      </p:grpSp>
      <p:sp>
        <p:nvSpPr>
          <p:cNvPr id="7" name="Title 6">
            <a:extLst>
              <a:ext uri="{FF2B5EF4-FFF2-40B4-BE49-F238E27FC236}">
                <a16:creationId xmlns:a16="http://schemas.microsoft.com/office/drawing/2014/main" id="{7E6947B8-AA10-E633-EF28-E1A80069E880}"/>
              </a:ext>
            </a:extLst>
          </p:cNvPr>
          <p:cNvSpPr>
            <a:spLocks noGrp="1"/>
          </p:cNvSpPr>
          <p:nvPr>
            <p:ph type="title" hasCustomPrompt="1"/>
          </p:nvPr>
        </p:nvSpPr>
        <p:spPr>
          <a:xfrm>
            <a:off x="2648932" y="0"/>
            <a:ext cx="6894136" cy="6894136"/>
          </a:xfrm>
          <a:custGeom>
            <a:avLst/>
            <a:gdLst>
              <a:gd name="connsiteX0" fmla="*/ 3447068 w 6894136"/>
              <a:gd name="connsiteY0" fmla="*/ 0 h 6894136"/>
              <a:gd name="connsiteX1" fmla="*/ 6894136 w 6894136"/>
              <a:gd name="connsiteY1" fmla="*/ 3447068 h 6894136"/>
              <a:gd name="connsiteX2" fmla="*/ 3447068 w 6894136"/>
              <a:gd name="connsiteY2" fmla="*/ 6894136 h 6894136"/>
              <a:gd name="connsiteX3" fmla="*/ 0 w 6894136"/>
              <a:gd name="connsiteY3" fmla="*/ 3447068 h 6894136"/>
              <a:gd name="connsiteX4" fmla="*/ 3447068 w 6894136"/>
              <a:gd name="connsiteY4" fmla="*/ 0 h 6894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4136" h="6894136">
                <a:moveTo>
                  <a:pt x="3447068" y="0"/>
                </a:moveTo>
                <a:cubicBezTo>
                  <a:pt x="5350831" y="0"/>
                  <a:pt x="6894136" y="1543305"/>
                  <a:pt x="6894136" y="3447068"/>
                </a:cubicBezTo>
                <a:cubicBezTo>
                  <a:pt x="6894136" y="5350831"/>
                  <a:pt x="5350831" y="6894136"/>
                  <a:pt x="3447068" y="6894136"/>
                </a:cubicBezTo>
                <a:cubicBezTo>
                  <a:pt x="1543305" y="6894136"/>
                  <a:pt x="0" y="5350831"/>
                  <a:pt x="0" y="3447068"/>
                </a:cubicBezTo>
                <a:cubicBezTo>
                  <a:pt x="0" y="1543305"/>
                  <a:pt x="1543305" y="0"/>
                  <a:pt x="3447068" y="0"/>
                </a:cubicBezTo>
                <a:close/>
              </a:path>
            </a:pathLst>
          </a:custGeom>
          <a:solidFill>
            <a:schemeClr val="accent1"/>
          </a:solidFill>
        </p:spPr>
        <p:txBody>
          <a:bodyPr wrap="square" lIns="0" tIns="0" rIns="0" bIns="0" anchor="ctr">
            <a:noAutofit/>
          </a:bodyPr>
          <a:lstStyle>
            <a:lvl1pPr algn="ctr">
              <a:defRPr sz="4500" cap="all" baseline="0"/>
            </a:lvl1pPr>
          </a:lstStyle>
          <a:p>
            <a:r>
              <a:rPr lang="en-US" dirty="0"/>
              <a:t>CLICK TO EDIT MASTER TITLE STYLE</a:t>
            </a:r>
          </a:p>
        </p:txBody>
      </p:sp>
    </p:spTree>
    <p:extLst>
      <p:ext uri="{BB962C8B-B14F-4D97-AF65-F5344CB8AC3E}">
        <p14:creationId xmlns:p14="http://schemas.microsoft.com/office/powerpoint/2010/main" val="1547736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68680"/>
            <a:ext cx="5248656" cy="2157984"/>
          </a:xfrm>
        </p:spPr>
        <p:txBody>
          <a:bodyPr lIns="0" tIns="0" rIns="0" bIns="0">
            <a:noAutofit/>
          </a:bodyPr>
          <a:lstStyle>
            <a:lvl1pPr>
              <a:defRPr sz="3200" baseline="0"/>
            </a:lvl1pPr>
          </a:lstStyle>
          <a:p>
            <a:r>
              <a:rPr lang="en-US" dirty="0"/>
              <a:t>CLICK TO EDIT MASTER TITLE STYLE</a:t>
            </a:r>
          </a:p>
        </p:txBody>
      </p:sp>
      <p:sp>
        <p:nvSpPr>
          <p:cNvPr id="14" name="Picture Placeholder 13">
            <a:extLst>
              <a:ext uri="{FF2B5EF4-FFF2-40B4-BE49-F238E27FC236}">
                <a16:creationId xmlns:a16="http://schemas.microsoft.com/office/drawing/2014/main" id="{B075B629-22B4-B399-5D07-4652BF682138}"/>
              </a:ext>
            </a:extLst>
          </p:cNvPr>
          <p:cNvSpPr>
            <a:spLocks noGrp="1"/>
          </p:cNvSpPr>
          <p:nvPr>
            <p:ph type="pic" sz="quarter" idx="13"/>
          </p:nvPr>
        </p:nvSpPr>
        <p:spPr>
          <a:xfrm>
            <a:off x="0" y="3159126"/>
            <a:ext cx="4577463" cy="3698875"/>
          </a:xfrm>
          <a:custGeom>
            <a:avLst/>
            <a:gdLst>
              <a:gd name="connsiteX0" fmla="*/ 1934275 w 4577463"/>
              <a:gd name="connsiteY0" fmla="*/ 0 h 3698875"/>
              <a:gd name="connsiteX1" fmla="*/ 4577463 w 4577463"/>
              <a:gd name="connsiteY1" fmla="*/ 2643188 h 3698875"/>
              <a:gd name="connsiteX2" fmla="*/ 4369748 w 4577463"/>
              <a:gd name="connsiteY2" fmla="*/ 3672036 h 3698875"/>
              <a:gd name="connsiteX3" fmla="*/ 4356819 w 4577463"/>
              <a:gd name="connsiteY3" fmla="*/ 3698875 h 3698875"/>
              <a:gd name="connsiteX4" fmla="*/ 0 w 4577463"/>
              <a:gd name="connsiteY4" fmla="*/ 3698875 h 3698875"/>
              <a:gd name="connsiteX5" fmla="*/ 0 w 4577463"/>
              <a:gd name="connsiteY5" fmla="*/ 845097 h 3698875"/>
              <a:gd name="connsiteX6" fmla="*/ 87814 w 4577463"/>
              <a:gd name="connsiteY6" fmla="*/ 751885 h 3698875"/>
              <a:gd name="connsiteX7" fmla="*/ 1934275 w 4577463"/>
              <a:gd name="connsiteY7" fmla="*/ 0 h 369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7463" h="3698875">
                <a:moveTo>
                  <a:pt x="1934275" y="0"/>
                </a:moveTo>
                <a:cubicBezTo>
                  <a:pt x="3394067" y="0"/>
                  <a:pt x="4577463" y="1183396"/>
                  <a:pt x="4577463" y="2643188"/>
                </a:cubicBezTo>
                <a:cubicBezTo>
                  <a:pt x="4577463" y="3008136"/>
                  <a:pt x="4503501" y="3355810"/>
                  <a:pt x="4369748" y="3672036"/>
                </a:cubicBezTo>
                <a:lnTo>
                  <a:pt x="4356819" y="3698875"/>
                </a:lnTo>
                <a:lnTo>
                  <a:pt x="0" y="3698875"/>
                </a:lnTo>
                <a:lnTo>
                  <a:pt x="0" y="845097"/>
                </a:lnTo>
                <a:lnTo>
                  <a:pt x="87814" y="751885"/>
                </a:lnTo>
                <a:cubicBezTo>
                  <a:pt x="564249" y="286676"/>
                  <a:pt x="1215784" y="0"/>
                  <a:pt x="1934275" y="0"/>
                </a:cubicBezTo>
                <a:close/>
              </a:path>
            </a:pathLst>
          </a:custGeom>
        </p:spPr>
        <p:txBody>
          <a:bodyPr wrap="square">
            <a:noAutofit/>
          </a:bodyPr>
          <a:lstStyle>
            <a:lvl1pPr algn="ctr">
              <a:defRPr/>
            </a:lvl1pPr>
          </a:lstStyle>
          <a:p>
            <a:r>
              <a:rPr lang="en-US"/>
              <a:t>Click icon to add picture</a:t>
            </a:r>
            <a:endParaRPr lang="en-US" dirty="0"/>
          </a:p>
        </p:txBody>
      </p:sp>
      <p:sp>
        <p:nvSpPr>
          <p:cNvPr id="5" name="Content Placeholder 3">
            <a:extLst>
              <a:ext uri="{FF2B5EF4-FFF2-40B4-BE49-F238E27FC236}">
                <a16:creationId xmlns:a16="http://schemas.microsoft.com/office/drawing/2014/main" id="{C1B16EE8-89D3-7E4F-90BE-68EAAD85CBB7}"/>
              </a:ext>
            </a:extLst>
          </p:cNvPr>
          <p:cNvSpPr>
            <a:spLocks noGrp="1"/>
          </p:cNvSpPr>
          <p:nvPr>
            <p:ph sz="half" idx="12"/>
          </p:nvPr>
        </p:nvSpPr>
        <p:spPr>
          <a:xfrm>
            <a:off x="6729984" y="786384"/>
            <a:ext cx="4617720" cy="2770632"/>
          </a:xfrm>
        </p:spPr>
        <p:txBody>
          <a:bodyPr lIns="0" tIns="0" rIns="0" bIns="0">
            <a:normAutofit/>
          </a:bodyPr>
          <a:lstStyle>
            <a:lvl1pPr>
              <a:lnSpc>
                <a:spcPct val="120000"/>
              </a:lnSpc>
              <a:spcBef>
                <a:spcPts val="0"/>
              </a:spcBef>
              <a:spcAft>
                <a:spcPts val="1200"/>
              </a:spcAft>
              <a:defRPr sz="1800" b="1" cap="all" baseline="0">
                <a:latin typeface="+mn-lt"/>
              </a:defRPr>
            </a:lvl1pPr>
            <a:lvl2pPr marL="0">
              <a:lnSpc>
                <a:spcPct val="120000"/>
              </a:lnSpc>
              <a:spcBef>
                <a:spcPts val="0"/>
              </a:spcBef>
              <a:spcAft>
                <a:spcPts val="1200"/>
              </a:spcAft>
              <a:defRPr>
                <a:latin typeface="+mn-lt"/>
              </a:defRPr>
            </a:lvl2pPr>
            <a:lvl3pPr marL="283464" indent="-342900">
              <a:lnSpc>
                <a:spcPct val="120000"/>
              </a:lnSpc>
              <a:buFont typeface="Arial" panose="020B0604020202020204" pitchFamily="34" charset="0"/>
              <a:buChar char="•"/>
              <a:defRPr>
                <a:latin typeface="+mn-lt"/>
              </a:defRPr>
            </a:lvl3pPr>
            <a:lvl4pPr marL="548640" indent="-285750">
              <a:lnSpc>
                <a:spcPct val="120000"/>
              </a:lnSpc>
              <a:buFont typeface="Arial" panose="020B0604020202020204" pitchFamily="34" charset="0"/>
              <a:buChar char="•"/>
              <a:defRPr>
                <a:latin typeface="+mn-lt"/>
              </a:defRPr>
            </a:lvl4pPr>
            <a:lvl5pPr marL="822960" indent="-285750">
              <a:lnSpc>
                <a:spcPct val="120000"/>
              </a:lnSpc>
              <a:buFont typeface="Arial" panose="020B0604020202020204" pitchFamily="34" charset="0"/>
              <a:buChar cha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729984" y="3858768"/>
            <a:ext cx="4617720" cy="2770632"/>
          </a:xfrm>
        </p:spPr>
        <p:txBody>
          <a:bodyPr lIns="0" tIns="0" rIns="0" bIns="0">
            <a:normAutofit/>
          </a:bodyPr>
          <a:lstStyle>
            <a:lvl1pPr>
              <a:lnSpc>
                <a:spcPct val="120000"/>
              </a:lnSpc>
              <a:spcBef>
                <a:spcPts val="0"/>
              </a:spcBef>
              <a:spcAft>
                <a:spcPts val="1200"/>
              </a:spcAft>
              <a:defRPr sz="1800" b="1" cap="all" baseline="0">
                <a:latin typeface="+mn-lt"/>
              </a:defRPr>
            </a:lvl1pPr>
            <a:lvl2pPr marL="283464" indent="-283464">
              <a:lnSpc>
                <a:spcPct val="120000"/>
              </a:lnSpc>
              <a:spcBef>
                <a:spcPts val="0"/>
              </a:spcBef>
              <a:spcAft>
                <a:spcPts val="1200"/>
              </a:spcAft>
              <a:buFont typeface="Arial" panose="020B0604020202020204" pitchFamily="34" charset="0"/>
              <a:buChar cha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392" y="1837944"/>
            <a:ext cx="10085832" cy="1426464"/>
          </a:xfrm>
        </p:spPr>
        <p:txBody>
          <a:bodyPr lIns="0" tIns="45720" rIns="91440" bIns="4572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7731A911-7B7E-249D-2D6A-132D4B395A3C}"/>
              </a:ext>
            </a:extLst>
          </p:cNvPr>
          <p:cNvSpPr>
            <a:spLocks noGrp="1"/>
          </p:cNvSpPr>
          <p:nvPr>
            <p:ph sz="half" idx="12"/>
          </p:nvPr>
        </p:nvSpPr>
        <p:spPr>
          <a:xfrm>
            <a:off x="850392" y="3950208"/>
            <a:ext cx="10085832" cy="2331720"/>
          </a:xfrm>
        </p:spPr>
        <p:txBody>
          <a:bodyPr lIns="0" tIns="0" rIns="0" bIns="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189482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51" r:id="rId3"/>
    <p:sldLayoutId id="2147483664" r:id="rId4"/>
    <p:sldLayoutId id="2147483659" r:id="rId5"/>
    <p:sldLayoutId id="2147483654" r:id="rId6"/>
    <p:sldLayoutId id="2147483667" r:id="rId7"/>
    <p:sldLayoutId id="2147483665" r:id="rId8"/>
    <p:sldLayoutId id="2147483669" r:id="rId9"/>
    <p:sldLayoutId id="2147483670" r:id="rId10"/>
    <p:sldLayoutId id="2147483652" r:id="rId11"/>
    <p:sldLayoutId id="2147483656" r:id="rId12"/>
    <p:sldLayoutId id="2147483663" r:id="rId13"/>
  </p:sldLayoutIdLst>
  <p:hf hdr="0" ftr="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https://researchleap.com/product/data-analysis/"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hyperlink" Target="https://pixabay.com/en/graph-statistics-bar-statistic-31948/"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C5300-AC43-F396-6E83-73A31578C20E}"/>
              </a:ext>
            </a:extLst>
          </p:cNvPr>
          <p:cNvSpPr>
            <a:spLocks noGrp="1"/>
          </p:cNvSpPr>
          <p:nvPr>
            <p:ph type="ctrTitle"/>
          </p:nvPr>
        </p:nvSpPr>
        <p:spPr>
          <a:xfrm>
            <a:off x="816767" y="1399032"/>
            <a:ext cx="6757416" cy="3427502"/>
          </a:xfrm>
        </p:spPr>
        <p:txBody>
          <a:bodyPr/>
          <a:lstStyle/>
          <a:p>
            <a:pPr>
              <a:lnSpc>
                <a:spcPct val="150000"/>
              </a:lnSpc>
            </a:pPr>
            <a:r>
              <a:rPr lang="en-US" dirty="0"/>
              <a:t>Webinar LEADS ANALYSIS</a:t>
            </a:r>
          </a:p>
        </p:txBody>
      </p:sp>
    </p:spTree>
    <p:extLst>
      <p:ext uri="{BB962C8B-B14F-4D97-AF65-F5344CB8AC3E}">
        <p14:creationId xmlns:p14="http://schemas.microsoft.com/office/powerpoint/2010/main" val="38674887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6FB1F37-F3D0-D7D8-B9F2-1BF8B26194B1}"/>
              </a:ext>
            </a:extLst>
          </p:cNvPr>
          <p:cNvPicPr>
            <a:picLocks noChangeAspect="1"/>
          </p:cNvPicPr>
          <p:nvPr/>
        </p:nvPicPr>
        <p:blipFill rotWithShape="1">
          <a:blip r:embed="rId3"/>
          <a:srcRect r="7000"/>
          <a:stretch/>
        </p:blipFill>
        <p:spPr>
          <a:xfrm>
            <a:off x="5413788" y="2179191"/>
            <a:ext cx="6286599" cy="3626566"/>
          </a:xfrm>
          <a:prstGeom prst="rect">
            <a:avLst/>
          </a:prstGeom>
        </p:spPr>
      </p:pic>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758892" y="641818"/>
            <a:ext cx="6998759" cy="1746504"/>
          </a:xfrm>
        </p:spPr>
        <p:txBody>
          <a:bodyPr anchor="b"/>
          <a:lstStyle/>
          <a:p>
            <a:r>
              <a:rPr lang="en-US" dirty="0"/>
              <a:t>Overview of Lead Sources</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412954" y="3716232"/>
            <a:ext cx="5178651" cy="1746505"/>
          </a:xfrm>
        </p:spPr>
        <p:txBody>
          <a:bodyPr anchor="b"/>
          <a:lstStyle/>
          <a:p>
            <a:pPr marL="285750" indent="-285750">
              <a:buFont typeface="Arial" panose="020B0604020202020204" pitchFamily="34" charset="0"/>
              <a:buChar char="•"/>
            </a:pPr>
            <a:r>
              <a:rPr lang="en-US" sz="1600" dirty="0"/>
              <a:t>Understanding the sources from which our leads are generated is crucial for evaluating the effectiveness of our various marketing channels. This analysis allows us to identify which platforms and methods are driving the most engagement and where we might need to improve or reallocate resources.</a:t>
            </a:r>
          </a:p>
          <a:p>
            <a:pPr marL="285750" indent="-285750">
              <a:buFont typeface="Arial" panose="020B0604020202020204" pitchFamily="34" charset="0"/>
              <a:buChar char="•"/>
            </a:pPr>
            <a:r>
              <a:rPr lang="en-US" sz="1600" dirty="0"/>
              <a:t>As of this analysis now we get know that which platforms need to be focused more to attract the leads.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10</a:t>
            </a:fld>
            <a:endParaRPr lang="en-US" dirty="0"/>
          </a:p>
        </p:txBody>
      </p:sp>
    </p:spTree>
    <p:extLst>
      <p:ext uri="{BB962C8B-B14F-4D97-AF65-F5344CB8AC3E}">
        <p14:creationId xmlns:p14="http://schemas.microsoft.com/office/powerpoint/2010/main" val="20554226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758892" y="641818"/>
            <a:ext cx="6998759" cy="1746504"/>
          </a:xfrm>
        </p:spPr>
        <p:txBody>
          <a:bodyPr anchor="b"/>
          <a:lstStyle/>
          <a:p>
            <a:r>
              <a:rPr lang="en-US" dirty="0"/>
              <a:t>Overview of Lead Sources</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7295534" y="3991535"/>
            <a:ext cx="4512418" cy="1746505"/>
          </a:xfrm>
        </p:spPr>
        <p:txBody>
          <a:bodyPr anchor="b"/>
          <a:lstStyle/>
          <a:p>
            <a:pPr marL="285750" indent="-285750">
              <a:buFont typeface="Arial" panose="020B0604020202020204" pitchFamily="34" charset="0"/>
              <a:buChar char="•"/>
            </a:pPr>
            <a:r>
              <a:rPr lang="en-US" sz="1600" dirty="0"/>
              <a:t>We can focus more on the sources that have higher attendance rates, potentially by increasing budget allocation, refining messaging, or developing specific content tailored to these audiences.</a:t>
            </a:r>
          </a:p>
          <a:p>
            <a:pPr marL="285750" indent="-285750">
              <a:buFont typeface="Arial" panose="020B0604020202020204" pitchFamily="34" charset="0"/>
              <a:buChar char="•"/>
            </a:pPr>
            <a:r>
              <a:rPr lang="en-US" sz="1600" dirty="0"/>
              <a:t>For sources with lower attendance, it might be necessary to adjust our approach, whether through improved targeting, better communication, or additional follow-ups to encourage participation.</a:t>
            </a:r>
          </a:p>
          <a:p>
            <a:pPr marL="285750" indent="-285750">
              <a:buFont typeface="Arial" panose="020B0604020202020204" pitchFamily="34" charset="0"/>
              <a:buChar char="•"/>
            </a:pPr>
            <a:r>
              <a:rPr lang="en-US" sz="1600" dirty="0"/>
              <a:t>From this we can focus on the majorly hiked platforms to attract and make the leads to attend the webinar.</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11</a:t>
            </a:fld>
            <a:endParaRPr lang="en-US" dirty="0"/>
          </a:p>
        </p:txBody>
      </p:sp>
      <p:pic>
        <p:nvPicPr>
          <p:cNvPr id="4" name="Picture 3">
            <a:extLst>
              <a:ext uri="{FF2B5EF4-FFF2-40B4-BE49-F238E27FC236}">
                <a16:creationId xmlns:a16="http://schemas.microsoft.com/office/drawing/2014/main" id="{8A9CD901-C1F4-67B4-8CCC-D66953A60794}"/>
              </a:ext>
            </a:extLst>
          </p:cNvPr>
          <p:cNvPicPr>
            <a:picLocks noChangeAspect="1"/>
          </p:cNvPicPr>
          <p:nvPr/>
        </p:nvPicPr>
        <p:blipFill>
          <a:blip r:embed="rId3"/>
          <a:stretch>
            <a:fillRect/>
          </a:stretch>
        </p:blipFill>
        <p:spPr>
          <a:xfrm>
            <a:off x="206476" y="2674330"/>
            <a:ext cx="6998759" cy="3826672"/>
          </a:xfrm>
          <a:prstGeom prst="rect">
            <a:avLst/>
          </a:prstGeom>
        </p:spPr>
      </p:pic>
    </p:spTree>
    <p:extLst>
      <p:ext uri="{BB962C8B-B14F-4D97-AF65-F5344CB8AC3E}">
        <p14:creationId xmlns:p14="http://schemas.microsoft.com/office/powerpoint/2010/main" val="3573983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1BA8B96-A97F-34F3-6F87-24039CBE0C06}"/>
              </a:ext>
            </a:extLst>
          </p:cNvPr>
          <p:cNvSpPr>
            <a:spLocks noGrp="1"/>
          </p:cNvSpPr>
          <p:nvPr>
            <p:ph type="title"/>
          </p:nvPr>
        </p:nvSpPr>
        <p:spPr>
          <a:xfrm>
            <a:off x="850392" y="365760"/>
            <a:ext cx="10085832" cy="978408"/>
          </a:xfrm>
        </p:spPr>
        <p:txBody>
          <a:bodyPr/>
          <a:lstStyle/>
          <a:p>
            <a:r>
              <a:rPr lang="en-US" dirty="0"/>
              <a:t>summary</a:t>
            </a:r>
          </a:p>
        </p:txBody>
      </p:sp>
      <p:sp>
        <p:nvSpPr>
          <p:cNvPr id="6" name="Content Placeholder 5">
            <a:extLst>
              <a:ext uri="{FF2B5EF4-FFF2-40B4-BE49-F238E27FC236}">
                <a16:creationId xmlns:a16="http://schemas.microsoft.com/office/drawing/2014/main" id="{8A235974-1A3D-2F95-9DA6-0B610F0E590B}"/>
              </a:ext>
            </a:extLst>
          </p:cNvPr>
          <p:cNvSpPr>
            <a:spLocks noGrp="1"/>
          </p:cNvSpPr>
          <p:nvPr>
            <p:ph sz="half" idx="2"/>
          </p:nvPr>
        </p:nvSpPr>
        <p:spPr>
          <a:xfrm>
            <a:off x="850392" y="1911096"/>
            <a:ext cx="4837176" cy="2898648"/>
          </a:xfrm>
        </p:spPr>
        <p:txBody>
          <a:bodyPr/>
          <a:lstStyle/>
          <a:p>
            <a:r>
              <a:rPr lang="en-US" dirty="0"/>
              <a:t>This presentation has provided an in-depth analysis of our webinar leads, covering various dimensions such as attendance patterns, lead generation over time, source effectiveness, and the correlation between lead sources and actual attendance.</a:t>
            </a:r>
          </a:p>
        </p:txBody>
      </p:sp>
      <p:sp>
        <p:nvSpPr>
          <p:cNvPr id="25" name="Content Placeholder 24">
            <a:extLst>
              <a:ext uri="{FF2B5EF4-FFF2-40B4-BE49-F238E27FC236}">
                <a16:creationId xmlns:a16="http://schemas.microsoft.com/office/drawing/2014/main" id="{3E6AD0AA-58A6-5A6D-4BF7-5963B235CA74}"/>
              </a:ext>
            </a:extLst>
          </p:cNvPr>
          <p:cNvSpPr>
            <a:spLocks noGrp="1"/>
          </p:cNvSpPr>
          <p:nvPr>
            <p:ph sz="half" idx="36"/>
          </p:nvPr>
        </p:nvSpPr>
        <p:spPr>
          <a:xfrm>
            <a:off x="7153164" y="1121939"/>
            <a:ext cx="4453128" cy="1911096"/>
          </a:xfrm>
        </p:spPr>
        <p:txBody>
          <a:bodyPr/>
          <a:lstStyle/>
          <a:p>
            <a:r>
              <a:rPr lang="en-US" dirty="0"/>
              <a:t>Attendance Patterns</a:t>
            </a:r>
          </a:p>
          <a:p>
            <a:r>
              <a:rPr lang="en-US" dirty="0"/>
              <a:t>Monthly Lead Generation</a:t>
            </a:r>
          </a:p>
          <a:p>
            <a:r>
              <a:rPr lang="en-US" dirty="0"/>
              <a:t>Source Performance</a:t>
            </a:r>
          </a:p>
          <a:p>
            <a:r>
              <a:rPr lang="en-US" dirty="0"/>
              <a:t>Source vs Attendance</a:t>
            </a:r>
          </a:p>
        </p:txBody>
      </p:sp>
      <p:sp>
        <p:nvSpPr>
          <p:cNvPr id="4" name="Slide Number Placeholder 3">
            <a:extLst>
              <a:ext uri="{FF2B5EF4-FFF2-40B4-BE49-F238E27FC236}">
                <a16:creationId xmlns:a16="http://schemas.microsoft.com/office/drawing/2014/main" id="{54F1F300-07D0-6B39-2D9D-ACA25BCE9EC4}"/>
              </a:ext>
            </a:extLst>
          </p:cNvPr>
          <p:cNvSpPr>
            <a:spLocks noGrp="1"/>
          </p:cNvSpPr>
          <p:nvPr>
            <p:ph type="sldNum" sz="quarter" idx="35"/>
          </p:nvPr>
        </p:nvSpPr>
        <p:spPr>
          <a:xfrm rot="16200000">
            <a:off x="11716512" y="6382510"/>
            <a:ext cx="566928" cy="384048"/>
          </a:xfrm>
        </p:spPr>
        <p:txBody>
          <a:bodyPr/>
          <a:lstStyle/>
          <a:p>
            <a:fld id="{09A01C0A-2BB6-49E7-91A3-DCB9F9F59583}" type="slidenum">
              <a:rPr lang="en-US" smtClean="0"/>
              <a:pPr/>
              <a:t>12</a:t>
            </a:fld>
            <a:endParaRPr lang="en-US" dirty="0"/>
          </a:p>
        </p:txBody>
      </p:sp>
      <p:sp>
        <p:nvSpPr>
          <p:cNvPr id="33" name="Rectangle 32">
            <a:extLst>
              <a:ext uri="{FF2B5EF4-FFF2-40B4-BE49-F238E27FC236}">
                <a16:creationId xmlns:a16="http://schemas.microsoft.com/office/drawing/2014/main" id="{45A16232-26A5-5976-4EB0-BDA2944D376A}"/>
              </a:ext>
              <a:ext uri="{C183D7F6-B498-43B3-948B-1728B52AA6E4}">
                <adec:decorative xmlns:adec="http://schemas.microsoft.com/office/drawing/2017/decorative" val="1"/>
              </a:ext>
            </a:extLst>
          </p:cNvPr>
          <p:cNvSpPr/>
          <p:nvPr/>
        </p:nvSpPr>
        <p:spPr>
          <a:xfrm rot="5400000">
            <a:off x="3437825" y="2770713"/>
            <a:ext cx="1088802" cy="6988486"/>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8" name="TextBox 7">
            <a:extLst>
              <a:ext uri="{FF2B5EF4-FFF2-40B4-BE49-F238E27FC236}">
                <a16:creationId xmlns:a16="http://schemas.microsoft.com/office/drawing/2014/main" id="{59EED45E-7322-5406-19CB-0A630ED67840}"/>
              </a:ext>
            </a:extLst>
          </p:cNvPr>
          <p:cNvSpPr txBox="1"/>
          <p:nvPr/>
        </p:nvSpPr>
        <p:spPr>
          <a:xfrm>
            <a:off x="7153164" y="654942"/>
            <a:ext cx="4070555" cy="369332"/>
          </a:xfrm>
          <a:prstGeom prst="rect">
            <a:avLst/>
          </a:prstGeom>
          <a:noFill/>
        </p:spPr>
        <p:txBody>
          <a:bodyPr wrap="square" rtlCol="0">
            <a:spAutoFit/>
          </a:bodyPr>
          <a:lstStyle/>
          <a:p>
            <a:r>
              <a:rPr lang="en-US" b="1" dirty="0">
                <a:latin typeface="+mj-lt"/>
              </a:rPr>
              <a:t>KEY FINDINGS:</a:t>
            </a:r>
          </a:p>
        </p:txBody>
      </p:sp>
      <p:sp>
        <p:nvSpPr>
          <p:cNvPr id="9" name="TextBox 8">
            <a:extLst>
              <a:ext uri="{FF2B5EF4-FFF2-40B4-BE49-F238E27FC236}">
                <a16:creationId xmlns:a16="http://schemas.microsoft.com/office/drawing/2014/main" id="{DCF30379-8903-3A40-00AB-C8F2E203EB88}"/>
              </a:ext>
            </a:extLst>
          </p:cNvPr>
          <p:cNvSpPr txBox="1"/>
          <p:nvPr/>
        </p:nvSpPr>
        <p:spPr>
          <a:xfrm>
            <a:off x="7226710" y="3360420"/>
            <a:ext cx="3234813" cy="369332"/>
          </a:xfrm>
          <a:prstGeom prst="rect">
            <a:avLst/>
          </a:prstGeom>
          <a:noFill/>
        </p:spPr>
        <p:txBody>
          <a:bodyPr wrap="square" rtlCol="0">
            <a:spAutoFit/>
          </a:bodyPr>
          <a:lstStyle/>
          <a:p>
            <a:r>
              <a:rPr lang="en-US" dirty="0">
                <a:latin typeface="+mj-lt"/>
              </a:rPr>
              <a:t>RECOMMENDATIONS:</a:t>
            </a:r>
          </a:p>
        </p:txBody>
      </p:sp>
      <p:sp>
        <p:nvSpPr>
          <p:cNvPr id="10" name="TextBox 9">
            <a:extLst>
              <a:ext uri="{FF2B5EF4-FFF2-40B4-BE49-F238E27FC236}">
                <a16:creationId xmlns:a16="http://schemas.microsoft.com/office/drawing/2014/main" id="{1DD58E67-A69D-3CD8-6FE0-1E9322E6975B}"/>
              </a:ext>
            </a:extLst>
          </p:cNvPr>
          <p:cNvSpPr txBox="1"/>
          <p:nvPr/>
        </p:nvSpPr>
        <p:spPr>
          <a:xfrm>
            <a:off x="7153164" y="3943846"/>
            <a:ext cx="4739149" cy="170758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Optimize Webinar Timing</a:t>
            </a:r>
          </a:p>
          <a:p>
            <a:pPr marL="285750" indent="-285750">
              <a:lnSpc>
                <a:spcPct val="150000"/>
              </a:lnSpc>
              <a:buFont typeface="Arial" panose="020B0604020202020204" pitchFamily="34" charset="0"/>
              <a:buChar char="•"/>
            </a:pPr>
            <a:r>
              <a:rPr lang="en-US" dirty="0"/>
              <a:t>Focus on High-Performing Sources</a:t>
            </a:r>
          </a:p>
          <a:p>
            <a:pPr marL="285750" indent="-285750">
              <a:lnSpc>
                <a:spcPct val="150000"/>
              </a:lnSpc>
              <a:buFont typeface="Arial" panose="020B0604020202020204" pitchFamily="34" charset="0"/>
              <a:buChar char="•"/>
            </a:pPr>
            <a:r>
              <a:rPr lang="en-US" dirty="0"/>
              <a:t>Refine Underperforming Channels</a:t>
            </a:r>
          </a:p>
          <a:p>
            <a:pPr marL="285750" indent="-285750">
              <a:lnSpc>
                <a:spcPct val="150000"/>
              </a:lnSpc>
              <a:buFont typeface="Arial" panose="020B0604020202020204" pitchFamily="34" charset="0"/>
              <a:buChar char="•"/>
            </a:pPr>
            <a:r>
              <a:rPr lang="en-US" dirty="0"/>
              <a:t>Leverage Insights for Future Campaigns</a:t>
            </a:r>
          </a:p>
        </p:txBody>
      </p:sp>
    </p:spTree>
    <p:extLst>
      <p:ext uri="{BB962C8B-B14F-4D97-AF65-F5344CB8AC3E}">
        <p14:creationId xmlns:p14="http://schemas.microsoft.com/office/powerpoint/2010/main" val="1216979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a:xfrm>
            <a:off x="1907196" y="2188196"/>
            <a:ext cx="5985159" cy="1594507"/>
          </a:xfrm>
        </p:spPr>
        <p:txBody>
          <a:bodyPr/>
          <a:lstStyle/>
          <a:p>
            <a:r>
              <a:rPr lang="en-US" dirty="0"/>
              <a:t>THANK YOU.....</a:t>
            </a:r>
          </a:p>
        </p:txBody>
      </p:sp>
    </p:spTree>
    <p:extLst>
      <p:ext uri="{BB962C8B-B14F-4D97-AF65-F5344CB8AC3E}">
        <p14:creationId xmlns:p14="http://schemas.microsoft.com/office/powerpoint/2010/main" val="1023783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D4F54-DA82-4616-5B86-91637316C018}"/>
              </a:ext>
            </a:extLst>
          </p:cNvPr>
          <p:cNvSpPr>
            <a:spLocks noGrp="1"/>
          </p:cNvSpPr>
          <p:nvPr>
            <p:ph type="title"/>
          </p:nvPr>
        </p:nvSpPr>
        <p:spPr>
          <a:xfrm>
            <a:off x="6696221" y="640080"/>
            <a:ext cx="5029200" cy="2157984"/>
          </a:xfrm>
        </p:spPr>
        <p:txBody>
          <a:bodyPr/>
          <a:lstStyle/>
          <a:p>
            <a:r>
              <a:rPr lang="en-US" dirty="0"/>
              <a:t>AGENDA</a:t>
            </a:r>
          </a:p>
        </p:txBody>
      </p:sp>
      <p:sp>
        <p:nvSpPr>
          <p:cNvPr id="4" name="Content Placeholder 3">
            <a:extLst>
              <a:ext uri="{FF2B5EF4-FFF2-40B4-BE49-F238E27FC236}">
                <a16:creationId xmlns:a16="http://schemas.microsoft.com/office/drawing/2014/main" id="{1D44FF4F-87AF-081C-2A21-97173EE4A670}"/>
              </a:ext>
            </a:extLst>
          </p:cNvPr>
          <p:cNvSpPr>
            <a:spLocks noGrp="1"/>
          </p:cNvSpPr>
          <p:nvPr>
            <p:ph idx="1"/>
          </p:nvPr>
        </p:nvSpPr>
        <p:spPr>
          <a:xfrm>
            <a:off x="6696221" y="3127248"/>
            <a:ext cx="4834517" cy="3108960"/>
          </a:xfrm>
        </p:spPr>
        <p:txBody>
          <a:bodyPr/>
          <a:lstStyle/>
          <a:p>
            <a:r>
              <a:rPr lang="en-US" dirty="0"/>
              <a:t>Introduction</a:t>
            </a:r>
          </a:p>
          <a:p>
            <a:r>
              <a:rPr lang="en-US" dirty="0"/>
              <a:t>Data summary</a:t>
            </a:r>
          </a:p>
          <a:p>
            <a:r>
              <a:rPr lang="en-US" dirty="0"/>
              <a:t>Lead segmentation</a:t>
            </a:r>
          </a:p>
          <a:p>
            <a:r>
              <a:rPr lang="en-US" dirty="0"/>
              <a:t>Engagement metrics</a:t>
            </a:r>
          </a:p>
          <a:p>
            <a:r>
              <a:rPr lang="en-US" dirty="0"/>
              <a:t>Summary</a:t>
            </a:r>
          </a:p>
          <a:p>
            <a:endParaRPr lang="en-US" dirty="0"/>
          </a:p>
        </p:txBody>
      </p:sp>
      <p:sp>
        <p:nvSpPr>
          <p:cNvPr id="15" name="Rectangle 14">
            <a:extLst>
              <a:ext uri="{FF2B5EF4-FFF2-40B4-BE49-F238E27FC236}">
                <a16:creationId xmlns:a16="http://schemas.microsoft.com/office/drawing/2014/main" id="{8D6B33E9-5728-FA5C-0AC2-27407C4E7EF2}"/>
              </a:ext>
              <a:ext uri="{C183D7F6-B498-43B3-948B-1728B52AA6E4}">
                <adec:decorative xmlns:adec="http://schemas.microsoft.com/office/drawing/2017/decorative" val="1"/>
              </a:ext>
            </a:extLst>
          </p:cNvPr>
          <p:cNvSpPr/>
          <p:nvPr/>
        </p:nvSpPr>
        <p:spPr>
          <a:xfrm>
            <a:off x="831720" y="638594"/>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59FDBA0D-C717-B16D-F1F6-BA5D8E090C9D}"/>
              </a:ext>
              <a:ext uri="{C183D7F6-B498-43B3-948B-1728B52AA6E4}">
                <adec:decorative xmlns:adec="http://schemas.microsoft.com/office/drawing/2017/decorative" val="1"/>
              </a:ext>
            </a:extLst>
          </p:cNvPr>
          <p:cNvSpPr/>
          <p:nvPr/>
        </p:nvSpPr>
        <p:spPr>
          <a:xfrm>
            <a:off x="5867073" y="3130095"/>
            <a:ext cx="228928" cy="2252610"/>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20" name="Slide Number Placeholder 19">
            <a:extLst>
              <a:ext uri="{FF2B5EF4-FFF2-40B4-BE49-F238E27FC236}">
                <a16:creationId xmlns:a16="http://schemas.microsoft.com/office/drawing/2014/main" id="{7D090D43-FD3C-82CE-3706-B447C067FB18}"/>
              </a:ext>
            </a:extLst>
          </p:cNvPr>
          <p:cNvSpPr>
            <a:spLocks noGrp="1"/>
          </p:cNvSpPr>
          <p:nvPr>
            <p:ph type="sldNum" sz="quarter" idx="13"/>
          </p:nvPr>
        </p:nvSpPr>
        <p:spPr/>
        <p:txBody>
          <a:bodyPr/>
          <a:lstStyle/>
          <a:p>
            <a:fld id="{09A01C0A-2BB6-49E7-91A3-DCB9F9F59583}" type="slidenum">
              <a:rPr lang="en-US" smtClean="0"/>
              <a:pPr/>
              <a:t>2</a:t>
            </a:fld>
            <a:endParaRPr lang="en-US" dirty="0"/>
          </a:p>
        </p:txBody>
      </p:sp>
      <p:pic>
        <p:nvPicPr>
          <p:cNvPr id="10" name="Picture Placeholder 9">
            <a:extLst>
              <a:ext uri="{FF2B5EF4-FFF2-40B4-BE49-F238E27FC236}">
                <a16:creationId xmlns:a16="http://schemas.microsoft.com/office/drawing/2014/main" id="{283F4D00-B2B8-EB6D-C145-E7F30D8FDD71}"/>
              </a:ext>
            </a:extLst>
          </p:cNvPr>
          <p:cNvPicPr>
            <a:picLocks noGrp="1" noChangeAspect="1"/>
          </p:cNvPicPr>
          <p:nvPr>
            <p:ph type="pic" sz="quarter" idx="10"/>
          </p:nvPr>
        </p:nvPicPr>
        <p:blipFill>
          <a:blip r:embed="rId2">
            <a:extLst>
              <a:ext uri="{837473B0-CC2E-450A-ABE3-18F120FF3D39}">
                <a1611:picAttrSrcUrl xmlns:a1611="http://schemas.microsoft.com/office/drawing/2016/11/main" r:id="rId3"/>
              </a:ext>
            </a:extLst>
          </a:blip>
          <a:srcRect l="20096" r="20096"/>
          <a:stretch>
            <a:fillRect/>
          </a:stretch>
        </p:blipFill>
        <p:spPr/>
      </p:pic>
    </p:spTree>
    <p:extLst>
      <p:ext uri="{BB962C8B-B14F-4D97-AF65-F5344CB8AC3E}">
        <p14:creationId xmlns:p14="http://schemas.microsoft.com/office/powerpoint/2010/main" val="1151816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8CA0173-29FD-AFA2-C4D4-F4CAD9BFA91B}"/>
              </a:ext>
            </a:extLst>
          </p:cNvPr>
          <p:cNvSpPr>
            <a:spLocks noGrp="1"/>
          </p:cNvSpPr>
          <p:nvPr>
            <p:ph type="title"/>
          </p:nvPr>
        </p:nvSpPr>
        <p:spPr>
          <a:xfrm>
            <a:off x="6693408" y="304420"/>
            <a:ext cx="5093208" cy="2189223"/>
          </a:xfrm>
        </p:spPr>
        <p:txBody>
          <a:bodyPr/>
          <a:lstStyle/>
          <a:p>
            <a:r>
              <a:rPr lang="en-US" dirty="0"/>
              <a:t>Introduction</a:t>
            </a:r>
          </a:p>
        </p:txBody>
      </p:sp>
      <p:pic>
        <p:nvPicPr>
          <p:cNvPr id="14" name="Picture Placeholder 13" descr="Close up of abstract image">
            <a:extLst>
              <a:ext uri="{FF2B5EF4-FFF2-40B4-BE49-F238E27FC236}">
                <a16:creationId xmlns:a16="http://schemas.microsoft.com/office/drawing/2014/main" id="{B603978A-003D-ECA6-02D2-260C6A3BC3F4}"/>
              </a:ext>
            </a:extLst>
          </p:cNvPr>
          <p:cNvPicPr>
            <a:picLocks noGrp="1" noChangeAspect="1"/>
          </p:cNvPicPr>
          <p:nvPr>
            <p:ph type="pic" sz="quarter" idx="11"/>
          </p:nvPr>
        </p:nvPicPr>
        <p:blipFill>
          <a:blip r:embed="rId2"/>
          <a:srcRect l="85" r="85"/>
          <a:stretch/>
        </p:blipFill>
        <p:spPr>
          <a:xfrm>
            <a:off x="832104" y="640080"/>
            <a:ext cx="4727448" cy="5559552"/>
          </a:xfrm>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693408" y="2821071"/>
            <a:ext cx="4306824" cy="2313432"/>
          </a:xfrm>
        </p:spPr>
        <p:txBody>
          <a:bodyPr anchor="t"/>
          <a:lstStyle/>
          <a:p>
            <a:pPr>
              <a:buFont typeface="Arial" panose="020B0604020202020204" pitchFamily="34" charset="0"/>
              <a:buChar char="•"/>
            </a:pPr>
            <a:r>
              <a:rPr lang="en-US" sz="1800" dirty="0"/>
              <a:t>This presentation provides an analysis of the leads generated from our recent webinar campaign. </a:t>
            </a:r>
          </a:p>
          <a:p>
            <a:pPr>
              <a:buFont typeface="Arial" panose="020B0604020202020204" pitchFamily="34" charset="0"/>
              <a:buChar char="•"/>
            </a:pPr>
            <a:r>
              <a:rPr lang="en-US" sz="1800" dirty="0"/>
              <a:t>By examining various metrics, we aim to gain insights into lead engagement and the overall effectiveness of our webinars. </a:t>
            </a:r>
          </a:p>
          <a:p>
            <a:pPr>
              <a:buFont typeface="Arial" panose="020B0604020202020204" pitchFamily="34" charset="0"/>
              <a:buChar char="•"/>
            </a:pPr>
            <a:r>
              <a:rPr lang="en-US" sz="1800" dirty="0"/>
              <a:t>The goal is to identify areas of improvement and optimize future campaigns.</a:t>
            </a:r>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847383" y="1106424"/>
            <a:ext cx="6839712" cy="1746504"/>
          </a:xfrm>
        </p:spPr>
        <p:txBody>
          <a:bodyPr anchor="b"/>
          <a:lstStyle/>
          <a:p>
            <a:r>
              <a:rPr lang="en-US" dirty="0"/>
              <a:t>Data summary</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844395" y="2674621"/>
            <a:ext cx="5248656" cy="2660904"/>
          </a:xfrm>
        </p:spPr>
        <p:txBody>
          <a:bodyPr anchor="b"/>
          <a:lstStyle/>
          <a:p>
            <a:pPr marL="285750" indent="-285750">
              <a:buFont typeface="Arial" panose="020B0604020202020204" pitchFamily="34" charset="0"/>
              <a:buChar char="•"/>
            </a:pPr>
            <a:r>
              <a:rPr lang="en-US" sz="1600" dirty="0"/>
              <a:t>We collected data from a total of 41,701 leads, covering a wide range of information, including attendance, contact details, registration times, and source of origin. </a:t>
            </a:r>
          </a:p>
          <a:p>
            <a:pPr marL="285750" indent="-285750">
              <a:buFont typeface="Arial" panose="020B0604020202020204" pitchFamily="34" charset="0"/>
              <a:buChar char="•"/>
            </a:pPr>
            <a:r>
              <a:rPr lang="en-US" sz="1600" dirty="0"/>
              <a:t>The dataset provides a robust foundation for analyzing lead behavior and campaign performance. </a:t>
            </a:r>
          </a:p>
        </p:txBody>
      </p:sp>
      <p:sp>
        <p:nvSpPr>
          <p:cNvPr id="4" name="Text Placeholder 10">
            <a:extLst>
              <a:ext uri="{FF2B5EF4-FFF2-40B4-BE49-F238E27FC236}">
                <a16:creationId xmlns:a16="http://schemas.microsoft.com/office/drawing/2014/main" id="{104F5115-4987-5C8E-E191-E06A29A553D3}"/>
              </a:ext>
            </a:extLst>
          </p:cNvPr>
          <p:cNvSpPr txBox="1">
            <a:spLocks/>
          </p:cNvSpPr>
          <p:nvPr/>
        </p:nvSpPr>
        <p:spPr>
          <a:xfrm>
            <a:off x="6622354" y="3330533"/>
            <a:ext cx="2121408" cy="2121408"/>
          </a:xfrm>
          <a:prstGeom prst="ellipse">
            <a:avLst/>
          </a:prstGeom>
          <a:solidFill>
            <a:schemeClr val="accent1">
              <a:alpha val="72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10972800" y="1515070"/>
            <a:ext cx="371815" cy="1033272"/>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4</a:t>
            </a:fld>
            <a:endParaRPr lang="en-US" dirty="0"/>
          </a:p>
        </p:txBody>
      </p:sp>
      <p:pic>
        <p:nvPicPr>
          <p:cNvPr id="9" name="Picture Placeholder 8">
            <a:extLst>
              <a:ext uri="{FF2B5EF4-FFF2-40B4-BE49-F238E27FC236}">
                <a16:creationId xmlns:a16="http://schemas.microsoft.com/office/drawing/2014/main" id="{8F51D437-E259-D39C-0CFA-38B23DEF19D0}"/>
              </a:ext>
            </a:extLst>
          </p:cNvPr>
          <p:cNvPicPr>
            <a:picLocks noGrp="1" noChangeAspect="1"/>
          </p:cNvPicPr>
          <p:nvPr>
            <p:ph type="pic" sz="quarter" idx="12"/>
          </p:nvPr>
        </p:nvPicPr>
        <p:blipFill>
          <a:blip r:embed="rId3">
            <a:extLst>
              <a:ext uri="{837473B0-CC2E-450A-ABE3-18F120FF3D39}">
                <a1611:picAttrSrcUrl xmlns:a1611="http://schemas.microsoft.com/office/drawing/2016/11/main" r:id="rId4"/>
              </a:ext>
            </a:extLst>
          </a:blip>
          <a:srcRect l="21024" r="21024"/>
          <a:stretch>
            <a:fillRect/>
          </a:stretch>
        </p:blipFill>
        <p:spPr>
          <a:xfrm>
            <a:off x="7472516" y="804672"/>
            <a:ext cx="3684093" cy="5563432"/>
          </a:xfrm>
        </p:spPr>
      </p:pic>
    </p:spTree>
    <p:extLst>
      <p:ext uri="{BB962C8B-B14F-4D97-AF65-F5344CB8AC3E}">
        <p14:creationId xmlns:p14="http://schemas.microsoft.com/office/powerpoint/2010/main" val="4278401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41F14B-0746-421B-1614-960D3BA87291}"/>
              </a:ext>
            </a:extLst>
          </p:cNvPr>
          <p:cNvPicPr>
            <a:picLocks noChangeAspect="1"/>
          </p:cNvPicPr>
          <p:nvPr/>
        </p:nvPicPr>
        <p:blipFill>
          <a:blip r:embed="rId3"/>
          <a:stretch>
            <a:fillRect/>
          </a:stretch>
        </p:blipFill>
        <p:spPr>
          <a:xfrm>
            <a:off x="1289578" y="1134333"/>
            <a:ext cx="4983403" cy="5122182"/>
          </a:xfrm>
          <a:prstGeom prst="rect">
            <a:avLst/>
          </a:prstGeom>
        </p:spPr>
      </p:pic>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6693408" y="438912"/>
            <a:ext cx="5093208" cy="2816352"/>
          </a:xfrm>
        </p:spPr>
        <p:txBody>
          <a:bodyPr/>
          <a:lstStyle/>
          <a:p>
            <a:r>
              <a:rPr lang="en-US" dirty="0"/>
              <a:t>Lead segmentation</a:t>
            </a: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6693408" y="3842839"/>
            <a:ext cx="3995928" cy="1956816"/>
          </a:xfrm>
        </p:spPr>
        <p:txBody>
          <a:bodyPr/>
          <a:lstStyle/>
          <a:p>
            <a:pPr marL="285750" indent="-285750">
              <a:buFont typeface="Arial" panose="020B0604020202020204" pitchFamily="34" charset="0"/>
              <a:buChar char="•"/>
            </a:pPr>
            <a:r>
              <a:rPr lang="en-US" dirty="0"/>
              <a:t>Out of the total leads, a significant portion did not attend the webinar</a:t>
            </a:r>
          </a:p>
        </p:txBody>
      </p:sp>
    </p:spTree>
    <p:extLst>
      <p:ext uri="{BB962C8B-B14F-4D97-AF65-F5344CB8AC3E}">
        <p14:creationId xmlns:p14="http://schemas.microsoft.com/office/powerpoint/2010/main" val="25216153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302EC7-7FF9-5A45-EF10-46C680259CB6}"/>
              </a:ext>
            </a:extLst>
          </p:cNvPr>
          <p:cNvPicPr>
            <a:picLocks noChangeAspect="1"/>
          </p:cNvPicPr>
          <p:nvPr/>
        </p:nvPicPr>
        <p:blipFill>
          <a:blip r:embed="rId3"/>
          <a:stretch>
            <a:fillRect/>
          </a:stretch>
        </p:blipFill>
        <p:spPr>
          <a:xfrm>
            <a:off x="5427831" y="2325276"/>
            <a:ext cx="6377073" cy="4532724"/>
          </a:xfrm>
          <a:prstGeom prst="rect">
            <a:avLst/>
          </a:prstGeom>
        </p:spPr>
      </p:pic>
      <p:sp>
        <p:nvSpPr>
          <p:cNvPr id="4" name="Title 3">
            <a:extLst>
              <a:ext uri="{FF2B5EF4-FFF2-40B4-BE49-F238E27FC236}">
                <a16:creationId xmlns:a16="http://schemas.microsoft.com/office/drawing/2014/main" id="{087F8D88-DE22-2DE5-BF64-9FC10B8DC4E0}"/>
              </a:ext>
            </a:extLst>
          </p:cNvPr>
          <p:cNvSpPr>
            <a:spLocks noGrp="1"/>
          </p:cNvSpPr>
          <p:nvPr>
            <p:ph type="title"/>
          </p:nvPr>
        </p:nvSpPr>
        <p:spPr>
          <a:xfrm>
            <a:off x="850392" y="420624"/>
            <a:ext cx="10954512" cy="1463040"/>
          </a:xfrm>
        </p:spPr>
        <p:txBody>
          <a:bodyPr/>
          <a:lstStyle/>
          <a:p>
            <a:r>
              <a:rPr lang="en-US" noProof="0" dirty="0"/>
              <a:t>Engagement metrics</a:t>
            </a:r>
            <a:endParaRPr lang="en-US" dirty="0"/>
          </a:p>
        </p:txBody>
      </p:sp>
      <p:sp>
        <p:nvSpPr>
          <p:cNvPr id="7" name="Text Placeholder 6">
            <a:extLst>
              <a:ext uri="{FF2B5EF4-FFF2-40B4-BE49-F238E27FC236}">
                <a16:creationId xmlns:a16="http://schemas.microsoft.com/office/drawing/2014/main" id="{F74321E3-704E-37A8-CFB9-768FCE6AD758}"/>
              </a:ext>
            </a:extLst>
          </p:cNvPr>
          <p:cNvSpPr>
            <a:spLocks noGrp="1"/>
          </p:cNvSpPr>
          <p:nvPr>
            <p:ph type="body" sz="quarter" idx="12"/>
          </p:nvPr>
        </p:nvSpPr>
        <p:spPr>
          <a:xfrm>
            <a:off x="850899" y="2231136"/>
            <a:ext cx="4828032" cy="3566160"/>
          </a:xfrm>
        </p:spPr>
        <p:txBody>
          <a:bodyPr/>
          <a:lstStyle/>
          <a:p>
            <a:r>
              <a:rPr lang="en-US" dirty="0"/>
              <a:t>By analyzing join and leave times, we can pinpoint the most and least engaging parts of the session</a:t>
            </a:r>
          </a:p>
        </p:txBody>
      </p:sp>
      <p:sp>
        <p:nvSpPr>
          <p:cNvPr id="12" name="Slide Number Placeholder 11">
            <a:extLst>
              <a:ext uri="{FF2B5EF4-FFF2-40B4-BE49-F238E27FC236}">
                <a16:creationId xmlns:a16="http://schemas.microsoft.com/office/drawing/2014/main" id="{A8CBBE5F-9A1C-95FF-B955-8D818F3A20E6}"/>
              </a:ext>
            </a:extLst>
          </p:cNvPr>
          <p:cNvSpPr>
            <a:spLocks noGrp="1"/>
          </p:cNvSpPr>
          <p:nvPr>
            <p:ph type="sldNum" sz="quarter" idx="11"/>
          </p:nvPr>
        </p:nvSpPr>
        <p:spPr>
          <a:xfrm rot="16200000">
            <a:off x="11716512" y="6382510"/>
            <a:ext cx="566928" cy="384048"/>
          </a:xfrm>
        </p:spPr>
        <p:txBody>
          <a:bodyPr/>
          <a:lstStyle/>
          <a:p>
            <a:fld id="{09A01C0A-2BB6-49E7-91A3-DCB9F9F59583}" type="slidenum">
              <a:rPr lang="en-US" smtClean="0"/>
              <a:pPr/>
              <a:t>6</a:t>
            </a:fld>
            <a:endParaRPr lang="en-US" dirty="0"/>
          </a:p>
        </p:txBody>
      </p:sp>
    </p:spTree>
    <p:extLst>
      <p:ext uri="{BB962C8B-B14F-4D97-AF65-F5344CB8AC3E}">
        <p14:creationId xmlns:p14="http://schemas.microsoft.com/office/powerpoint/2010/main" val="1572098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847383" y="1106424"/>
            <a:ext cx="6839712" cy="1746504"/>
          </a:xfrm>
        </p:spPr>
        <p:txBody>
          <a:bodyPr anchor="b"/>
          <a:lstStyle/>
          <a:p>
            <a:r>
              <a:rPr lang="en-US" dirty="0"/>
              <a:t>Attendance by day of week</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844395" y="2674621"/>
            <a:ext cx="5248656" cy="2660904"/>
          </a:xfrm>
        </p:spPr>
        <p:txBody>
          <a:bodyPr anchor="b"/>
          <a:lstStyle/>
          <a:p>
            <a:pPr marL="285750" indent="-285750">
              <a:buFont typeface="Arial" panose="020B0604020202020204" pitchFamily="34" charset="0"/>
              <a:buChar char="•"/>
            </a:pPr>
            <a:r>
              <a:rPr lang="en-US" sz="1600" dirty="0"/>
              <a:t>If we notice higher attendance on certain days, we should consider scheduling future events accordingly to capitalize on audience availability. </a:t>
            </a:r>
          </a:p>
          <a:p>
            <a:pPr marL="285750" indent="-285750">
              <a:buFont typeface="Arial" panose="020B0604020202020204" pitchFamily="34" charset="0"/>
              <a:buChar char="•"/>
            </a:pPr>
            <a:r>
              <a:rPr lang="en-US" sz="1600" dirty="0"/>
              <a:t>As we can see Tuesday and weekends are in active state. </a:t>
            </a:r>
          </a:p>
        </p:txBody>
      </p:sp>
      <p:sp>
        <p:nvSpPr>
          <p:cNvPr id="4" name="Text Placeholder 10">
            <a:extLst>
              <a:ext uri="{FF2B5EF4-FFF2-40B4-BE49-F238E27FC236}">
                <a16:creationId xmlns:a16="http://schemas.microsoft.com/office/drawing/2014/main" id="{104F5115-4987-5C8E-E191-E06A29A553D3}"/>
              </a:ext>
            </a:extLst>
          </p:cNvPr>
          <p:cNvSpPr txBox="1">
            <a:spLocks/>
          </p:cNvSpPr>
          <p:nvPr/>
        </p:nvSpPr>
        <p:spPr>
          <a:xfrm>
            <a:off x="6622354" y="3330533"/>
            <a:ext cx="2121408" cy="2121408"/>
          </a:xfrm>
          <a:prstGeom prst="ellipse">
            <a:avLst/>
          </a:prstGeom>
          <a:solidFill>
            <a:schemeClr val="accent1">
              <a:alpha val="72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10972800" y="1515070"/>
            <a:ext cx="371815" cy="1033272"/>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7</a:t>
            </a:fld>
            <a:endParaRPr lang="en-US" dirty="0"/>
          </a:p>
        </p:txBody>
      </p:sp>
      <p:pic>
        <p:nvPicPr>
          <p:cNvPr id="5" name="Picture 4">
            <a:extLst>
              <a:ext uri="{FF2B5EF4-FFF2-40B4-BE49-F238E27FC236}">
                <a16:creationId xmlns:a16="http://schemas.microsoft.com/office/drawing/2014/main" id="{E5CB574D-897E-C801-966B-EE7607280391}"/>
              </a:ext>
            </a:extLst>
          </p:cNvPr>
          <p:cNvPicPr>
            <a:picLocks noChangeAspect="1"/>
          </p:cNvPicPr>
          <p:nvPr/>
        </p:nvPicPr>
        <p:blipFill rotWithShape="1">
          <a:blip r:embed="rId3"/>
          <a:srcRect t="-420" r="50042"/>
          <a:stretch/>
        </p:blipFill>
        <p:spPr>
          <a:xfrm>
            <a:off x="6980903" y="1406059"/>
            <a:ext cx="4827050" cy="4169229"/>
          </a:xfrm>
          <a:prstGeom prst="rect">
            <a:avLst/>
          </a:prstGeom>
        </p:spPr>
      </p:pic>
    </p:spTree>
    <p:extLst>
      <p:ext uri="{BB962C8B-B14F-4D97-AF65-F5344CB8AC3E}">
        <p14:creationId xmlns:p14="http://schemas.microsoft.com/office/powerpoint/2010/main" val="3132954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847383" y="1106424"/>
            <a:ext cx="6839712" cy="1746504"/>
          </a:xfrm>
        </p:spPr>
        <p:txBody>
          <a:bodyPr anchor="b"/>
          <a:lstStyle/>
          <a:p>
            <a:r>
              <a:rPr lang="en-US" dirty="0"/>
              <a:t>Attendance by hour of day</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844395" y="2674621"/>
            <a:ext cx="5248656" cy="2660904"/>
          </a:xfrm>
        </p:spPr>
        <p:txBody>
          <a:bodyPr anchor="b"/>
          <a:lstStyle/>
          <a:p>
            <a:pPr marL="285750" indent="-285750">
              <a:buFont typeface="Arial" panose="020B0604020202020204" pitchFamily="34" charset="0"/>
              <a:buChar char="•"/>
            </a:pPr>
            <a:r>
              <a:rPr lang="en-US" sz="1600" dirty="0"/>
              <a:t>Understanding when attendees are most active during the day allows us to optimize the timing of our webinars. </a:t>
            </a:r>
          </a:p>
          <a:p>
            <a:pPr marL="285750" indent="-285750">
              <a:buFont typeface="Arial" panose="020B0604020202020204" pitchFamily="34" charset="0"/>
              <a:buChar char="•"/>
            </a:pPr>
            <a:r>
              <a:rPr lang="en-US" sz="1600" dirty="0"/>
              <a:t>We can notice that the active timings mostly range from 11-1noon.</a:t>
            </a:r>
          </a:p>
        </p:txBody>
      </p:sp>
      <p:sp>
        <p:nvSpPr>
          <p:cNvPr id="4" name="Text Placeholder 10">
            <a:extLst>
              <a:ext uri="{FF2B5EF4-FFF2-40B4-BE49-F238E27FC236}">
                <a16:creationId xmlns:a16="http://schemas.microsoft.com/office/drawing/2014/main" id="{104F5115-4987-5C8E-E191-E06A29A553D3}"/>
              </a:ext>
            </a:extLst>
          </p:cNvPr>
          <p:cNvSpPr txBox="1">
            <a:spLocks/>
          </p:cNvSpPr>
          <p:nvPr/>
        </p:nvSpPr>
        <p:spPr>
          <a:xfrm>
            <a:off x="6622354" y="3330533"/>
            <a:ext cx="2121408" cy="2121408"/>
          </a:xfrm>
          <a:prstGeom prst="ellipse">
            <a:avLst/>
          </a:prstGeom>
          <a:solidFill>
            <a:schemeClr val="accent1">
              <a:alpha val="72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10972800" y="1515070"/>
            <a:ext cx="371815" cy="1033272"/>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8</a:t>
            </a:fld>
            <a:endParaRPr lang="en-US" dirty="0"/>
          </a:p>
        </p:txBody>
      </p:sp>
      <p:pic>
        <p:nvPicPr>
          <p:cNvPr id="7" name="Picture 6">
            <a:extLst>
              <a:ext uri="{FF2B5EF4-FFF2-40B4-BE49-F238E27FC236}">
                <a16:creationId xmlns:a16="http://schemas.microsoft.com/office/drawing/2014/main" id="{4B83731B-44BF-7D4C-BFE8-F418CC4B149D}"/>
              </a:ext>
            </a:extLst>
          </p:cNvPr>
          <p:cNvPicPr>
            <a:picLocks noChangeAspect="1"/>
          </p:cNvPicPr>
          <p:nvPr/>
        </p:nvPicPr>
        <p:blipFill rotWithShape="1">
          <a:blip r:embed="rId3"/>
          <a:srcRect l="49976"/>
          <a:stretch/>
        </p:blipFill>
        <p:spPr>
          <a:xfrm>
            <a:off x="6201206" y="2548342"/>
            <a:ext cx="5698696" cy="3748839"/>
          </a:xfrm>
          <a:prstGeom prst="rect">
            <a:avLst/>
          </a:prstGeom>
        </p:spPr>
      </p:pic>
    </p:spTree>
    <p:extLst>
      <p:ext uri="{BB962C8B-B14F-4D97-AF65-F5344CB8AC3E}">
        <p14:creationId xmlns:p14="http://schemas.microsoft.com/office/powerpoint/2010/main" val="25649230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758892" y="641818"/>
            <a:ext cx="6998759" cy="1746504"/>
          </a:xfrm>
        </p:spPr>
        <p:txBody>
          <a:bodyPr anchor="b"/>
          <a:lstStyle/>
          <a:p>
            <a:r>
              <a:rPr lang="en-US" dirty="0"/>
              <a:t>Overview of Monthly Lead Generation</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914399" y="3589019"/>
            <a:ext cx="5178651" cy="1746505"/>
          </a:xfrm>
        </p:spPr>
        <p:txBody>
          <a:bodyPr anchor="b"/>
          <a:lstStyle/>
          <a:p>
            <a:pPr marL="285750" indent="-285750">
              <a:buFont typeface="Arial" panose="020B0604020202020204" pitchFamily="34" charset="0"/>
              <a:buChar char="•"/>
            </a:pPr>
            <a:r>
              <a:rPr lang="en-US" sz="1600" dirty="0"/>
              <a:t>Tracking the number of leads generated each month provides insights into the effectiveness of our marketing and outreach efforts over time.</a:t>
            </a:r>
          </a:p>
          <a:p>
            <a:pPr marL="285750" indent="-285750">
              <a:buFont typeface="Arial" panose="020B0604020202020204" pitchFamily="34" charset="0"/>
              <a:buChar char="•"/>
            </a:pPr>
            <a:r>
              <a:rPr lang="en-US" sz="1600" dirty="0"/>
              <a:t>The data shows a variation in the number of leads generated across different months.</a:t>
            </a:r>
          </a:p>
          <a:p>
            <a:pPr marL="285750" indent="-285750">
              <a:buFont typeface="Arial" panose="020B0604020202020204" pitchFamily="34" charset="0"/>
              <a:buChar char="•"/>
            </a:pPr>
            <a:r>
              <a:rPr lang="en-US" sz="1600" dirty="0"/>
              <a:t>We can notice the change in trends over time.</a:t>
            </a:r>
          </a:p>
        </p:txBody>
      </p:sp>
      <p:sp>
        <p:nvSpPr>
          <p:cNvPr id="4" name="Text Placeholder 10">
            <a:extLst>
              <a:ext uri="{FF2B5EF4-FFF2-40B4-BE49-F238E27FC236}">
                <a16:creationId xmlns:a16="http://schemas.microsoft.com/office/drawing/2014/main" id="{104F5115-4987-5C8E-E191-E06A29A553D3}"/>
              </a:ext>
            </a:extLst>
          </p:cNvPr>
          <p:cNvSpPr txBox="1">
            <a:spLocks/>
          </p:cNvSpPr>
          <p:nvPr/>
        </p:nvSpPr>
        <p:spPr>
          <a:xfrm>
            <a:off x="6622354" y="3330533"/>
            <a:ext cx="2121408" cy="2121408"/>
          </a:xfrm>
          <a:prstGeom prst="ellipse">
            <a:avLst/>
          </a:prstGeom>
          <a:solidFill>
            <a:schemeClr val="accent1">
              <a:alpha val="72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10972800" y="1515070"/>
            <a:ext cx="371815" cy="1033272"/>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9</a:t>
            </a:fld>
            <a:endParaRPr lang="en-US" dirty="0"/>
          </a:p>
        </p:txBody>
      </p:sp>
      <p:pic>
        <p:nvPicPr>
          <p:cNvPr id="5" name="Picture 4">
            <a:extLst>
              <a:ext uri="{FF2B5EF4-FFF2-40B4-BE49-F238E27FC236}">
                <a16:creationId xmlns:a16="http://schemas.microsoft.com/office/drawing/2014/main" id="{D8D0C66A-BEDA-DE3D-DFC2-04089ABA7306}"/>
              </a:ext>
            </a:extLst>
          </p:cNvPr>
          <p:cNvPicPr>
            <a:picLocks noChangeAspect="1"/>
          </p:cNvPicPr>
          <p:nvPr/>
        </p:nvPicPr>
        <p:blipFill>
          <a:blip r:embed="rId3"/>
          <a:stretch>
            <a:fillRect/>
          </a:stretch>
        </p:blipFill>
        <p:spPr>
          <a:xfrm>
            <a:off x="6302477" y="2548342"/>
            <a:ext cx="5618840" cy="3167931"/>
          </a:xfrm>
          <a:prstGeom prst="rect">
            <a:avLst/>
          </a:prstGeom>
        </p:spPr>
      </p:pic>
    </p:spTree>
    <p:extLst>
      <p:ext uri="{BB962C8B-B14F-4D97-AF65-F5344CB8AC3E}">
        <p14:creationId xmlns:p14="http://schemas.microsoft.com/office/powerpoint/2010/main" val="3463804213"/>
      </p:ext>
    </p:extLst>
  </p:cSld>
  <p:clrMapOvr>
    <a:masterClrMapping/>
  </p:clrMapOvr>
</p:sld>
</file>

<file path=ppt/theme/theme1.xml><?xml version="1.0" encoding="utf-8"?>
<a:theme xmlns:a="http://schemas.openxmlformats.org/drawingml/2006/main" name="Custom">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19">
      <a:majorFont>
        <a:latin typeface="Arial Black"/>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56051434_win32_KB_V3.potx" id="{43D84336-549C-4EAD-AE8D-BE1D65DE3314}" vid="{2C1BB0A5-2565-4EB8-A5F5-FF12201C548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A0E3FE2-6B9B-4C9A-84D9-AD118750DE60}">
  <ds:schemaRefs>
    <ds:schemaRef ds:uri="http://schemas.microsoft.com/sharepoint/v3/contenttype/forms"/>
  </ds:schemaRefs>
</ds:datastoreItem>
</file>

<file path=customXml/itemProps2.xml><?xml version="1.0" encoding="utf-8"?>
<ds:datastoreItem xmlns:ds="http://schemas.openxmlformats.org/officeDocument/2006/customXml" ds:itemID="{4CD1C4F3-182B-4FFD-86F3-85933C0520B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F6D4D42E-C7BD-4080-9A83-56BA58F91A9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176</TotalTime>
  <Words>1107</Words>
  <Application>Microsoft Office PowerPoint</Application>
  <PresentationFormat>Widescreen</PresentationFormat>
  <Paragraphs>162</Paragraphs>
  <Slides>13</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Arial Black</vt:lpstr>
      <vt:lpstr>Avenir Next LT Pro</vt:lpstr>
      <vt:lpstr>Avenir Next LT Pro Light</vt:lpstr>
      <vt:lpstr>Calibri</vt:lpstr>
      <vt:lpstr>Custom</vt:lpstr>
      <vt:lpstr>Webinar LEADS ANALYSIS</vt:lpstr>
      <vt:lpstr>AGENDA</vt:lpstr>
      <vt:lpstr>Introduction</vt:lpstr>
      <vt:lpstr>Data summary</vt:lpstr>
      <vt:lpstr>Lead segmentation</vt:lpstr>
      <vt:lpstr>Engagement metrics</vt:lpstr>
      <vt:lpstr>Attendance by day of week</vt:lpstr>
      <vt:lpstr>Attendance by hour of day</vt:lpstr>
      <vt:lpstr>Overview of Monthly Lead Generation</vt:lpstr>
      <vt:lpstr>Overview of Lead Sources</vt:lpstr>
      <vt:lpstr>Overview of Lead Sources</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shashank reddy</dc:creator>
  <cp:lastModifiedBy>shashank reddy</cp:lastModifiedBy>
  <cp:revision>3</cp:revision>
  <dcterms:created xsi:type="dcterms:W3CDTF">2024-08-19T17:25:53Z</dcterms:created>
  <dcterms:modified xsi:type="dcterms:W3CDTF">2024-11-30T05:35:31Z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